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0" r:id="rId2"/>
    <p:sldMasterId id="2147483827" r:id="rId3"/>
    <p:sldMasterId id="2147483840" r:id="rId4"/>
    <p:sldMasterId id="2147483854" r:id="rId5"/>
    <p:sldMasterId id="2147483867" r:id="rId6"/>
  </p:sldMasterIdLst>
  <p:notesMasterIdLst>
    <p:notesMasterId r:id="rId28"/>
  </p:notesMasterIdLst>
  <p:sldIdLst>
    <p:sldId id="256" r:id="rId7"/>
    <p:sldId id="270" r:id="rId8"/>
    <p:sldId id="269" r:id="rId9"/>
    <p:sldId id="273" r:id="rId10"/>
    <p:sldId id="274" r:id="rId11"/>
    <p:sldId id="275" r:id="rId12"/>
    <p:sldId id="276" r:id="rId13"/>
    <p:sldId id="272" r:id="rId14"/>
    <p:sldId id="278" r:id="rId15"/>
    <p:sldId id="258" r:id="rId16"/>
    <p:sldId id="277" r:id="rId17"/>
    <p:sldId id="281" r:id="rId18"/>
    <p:sldId id="282" r:id="rId19"/>
    <p:sldId id="283" r:id="rId20"/>
    <p:sldId id="284" r:id="rId21"/>
    <p:sldId id="289" r:id="rId22"/>
    <p:sldId id="290" r:id="rId23"/>
    <p:sldId id="285" r:id="rId24"/>
    <p:sldId id="286" r:id="rId25"/>
    <p:sldId id="288" r:id="rId26"/>
    <p:sldId id="28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A00"/>
    <a:srgbClr val="FFCD00"/>
    <a:srgbClr val="FFCCFF"/>
    <a:srgbClr val="FE6100"/>
    <a:srgbClr val="8BFE62"/>
    <a:srgbClr val="E30000"/>
    <a:srgbClr val="FEF6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 autoAdjust="0"/>
    <p:restoredTop sz="87971" autoAdjust="0"/>
  </p:normalViewPr>
  <p:slideViewPr>
    <p:cSldViewPr snapToGrid="0">
      <p:cViewPr>
        <p:scale>
          <a:sx n="66" d="100"/>
          <a:sy n="66" d="100"/>
        </p:scale>
        <p:origin x="57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0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9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990773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32689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4615096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2126482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3389619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747185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62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直線接點 17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806705" y="130612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0" name="矩形 19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06705" y="2584264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3" name="矩形 22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06704" y="3930445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6" name="矩形 25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52715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69160" y="1441831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32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69160" y="2704968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34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60" y="4062534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35" name="文字版面配置區 2"/>
          <p:cNvSpPr>
            <a:spLocks noGrp="1"/>
          </p:cNvSpPr>
          <p:nvPr>
            <p:ph type="body" sz="quarter" idx="13" hasCustomPrompt="1"/>
          </p:nvPr>
        </p:nvSpPr>
        <p:spPr>
          <a:xfrm>
            <a:off x="5469160" y="5415130"/>
            <a:ext cx="6578125" cy="4440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7" name="群組 66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72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24911" y="555410"/>
            <a:ext cx="697653" cy="697653"/>
          </a:xfrm>
          <a:prstGeom prst="rect">
            <a:avLst/>
          </a:prstGeom>
          <a:noFill/>
          <a:ln>
            <a:solidFill>
              <a:srgbClr val="C2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9928" y="555409"/>
            <a:ext cx="352650" cy="697653"/>
          </a:xfrm>
          <a:prstGeom prst="rect">
            <a:avLst/>
          </a:prstGeom>
          <a:noFill/>
          <a:ln>
            <a:solidFill>
              <a:srgbClr val="033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直線接點 18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806705" y="1410488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21" name="矩形 20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348266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06704" y="3286044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7" name="矩形 26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806704" y="4223822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0" name="矩形 29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5161599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3366634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4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4279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5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8928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6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430530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524398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12585492" y="-1264172"/>
            <a:ext cx="1707002" cy="800511"/>
            <a:chOff x="8600299" y="2456436"/>
            <a:chExt cx="2644376" cy="1168700"/>
          </a:xfrm>
        </p:grpSpPr>
        <p:sp>
          <p:nvSpPr>
            <p:cNvPr id="38" name="矩形 37"/>
            <p:cNvSpPr/>
            <p:nvPr/>
          </p:nvSpPr>
          <p:spPr>
            <a:xfrm>
              <a:off x="8600299" y="2456436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867483" y="2456436"/>
              <a:ext cx="276324" cy="584350"/>
            </a:xfrm>
            <a:prstGeom prst="rect">
              <a:avLst/>
            </a:prstGeom>
            <a:solidFill>
              <a:srgbClr val="1F5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108979" y="2456436"/>
              <a:ext cx="276324" cy="584350"/>
            </a:xfrm>
            <a:prstGeom prst="rect">
              <a:avLst/>
            </a:prstGeom>
            <a:solidFill>
              <a:srgbClr val="226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376163" y="2456436"/>
              <a:ext cx="276324" cy="58435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652766" y="2456436"/>
              <a:ext cx="276324" cy="584350"/>
            </a:xfrm>
            <a:prstGeom prst="rect">
              <a:avLst/>
            </a:prstGeom>
            <a:solidFill>
              <a:srgbClr val="CEE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915884" y="2456436"/>
              <a:ext cx="276324" cy="58435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183068" y="2456436"/>
              <a:ext cx="276324" cy="584350"/>
            </a:xfrm>
            <a:prstGeom prst="rect">
              <a:avLst/>
            </a:prstGeom>
            <a:solidFill>
              <a:srgbClr val="DB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424564" y="245643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91748" y="245643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968351" y="2456436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915884" y="3040786"/>
              <a:ext cx="276324" cy="584350"/>
            </a:xfrm>
            <a:prstGeom prst="rect">
              <a:avLst/>
            </a:prstGeom>
            <a:solidFill>
              <a:srgbClr val="FF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0183068" y="3040786"/>
              <a:ext cx="276324" cy="584350"/>
            </a:xfrm>
            <a:prstGeom prst="rect">
              <a:avLst/>
            </a:prstGeom>
            <a:solidFill>
              <a:srgbClr val="FFCD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424564" y="3040786"/>
              <a:ext cx="276324" cy="584350"/>
            </a:xfrm>
            <a:prstGeom prst="rect">
              <a:avLst/>
            </a:prstGeom>
            <a:solidFill>
              <a:srgbClr val="B6E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691748" y="3040786"/>
              <a:ext cx="276324" cy="584350"/>
            </a:xfrm>
            <a:prstGeom prst="rect">
              <a:avLst/>
            </a:prstGeom>
            <a:solidFill>
              <a:srgbClr val="9C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968351" y="3040786"/>
              <a:ext cx="276324" cy="584350"/>
            </a:xfrm>
            <a:prstGeom prst="rect">
              <a:avLst/>
            </a:prstGeom>
            <a:solidFill>
              <a:srgbClr val="5AA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600299" y="3032247"/>
              <a:ext cx="276324" cy="584350"/>
            </a:xfrm>
            <a:prstGeom prst="rect">
              <a:avLst/>
            </a:prstGeom>
            <a:solidFill>
              <a:srgbClr val="11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867483" y="3032247"/>
              <a:ext cx="276324" cy="584350"/>
            </a:xfrm>
            <a:prstGeom prst="rect">
              <a:avLst/>
            </a:prstGeom>
            <a:solidFill>
              <a:srgbClr val="719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108979" y="3032247"/>
              <a:ext cx="276324" cy="584350"/>
            </a:xfrm>
            <a:prstGeom prst="rect">
              <a:avLst/>
            </a:prstGeom>
            <a:solidFill>
              <a:srgbClr val="9EB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376163" y="3032247"/>
              <a:ext cx="276324" cy="584350"/>
            </a:xfrm>
            <a:prstGeom prst="rect">
              <a:avLst/>
            </a:prstGeom>
            <a:solidFill>
              <a:srgbClr val="C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652766" y="3032247"/>
              <a:ext cx="276324" cy="584350"/>
            </a:xfrm>
            <a:prstGeom prst="rect">
              <a:avLst/>
            </a:prstGeom>
            <a:solidFill>
              <a:srgbClr val="E5F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4" name="群組 63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5" name="群組 64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3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88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4806705" y="130126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19" name="矩形 1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806705" y="2087615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24" name="矩形 23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06704" y="2873970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29" name="矩形 28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806704" y="366032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34" name="矩形 3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806704" y="4446680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39" name="矩形 38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806704" y="5233035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44" name="矩形 43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954140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47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6704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48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379958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49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74123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50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52832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531541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14334163" y="1336262"/>
            <a:ext cx="514773" cy="584775"/>
            <a:chOff x="5379241" y="1837428"/>
            <a:chExt cx="514773" cy="584775"/>
          </a:xfrm>
          <a:solidFill>
            <a:srgbClr val="02303C"/>
          </a:solidFill>
        </p:grpSpPr>
        <p:sp>
          <p:nvSpPr>
            <p:cNvPr id="55" name="矩形 54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4334163" y="2614404"/>
            <a:ext cx="514773" cy="584775"/>
            <a:chOff x="5379241" y="2909840"/>
            <a:chExt cx="514773" cy="584775"/>
          </a:xfrm>
          <a:solidFill>
            <a:srgbClr val="005E67"/>
          </a:solidFill>
        </p:grpSpPr>
        <p:sp>
          <p:nvSpPr>
            <p:cNvPr id="58" name="矩形 57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61" name="群組 6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62" name="群組 6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9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8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接點 59"/>
          <p:cNvCxnSpPr>
            <a:cxnSpLocks/>
          </p:cNvCxnSpPr>
          <p:nvPr/>
        </p:nvCxnSpPr>
        <p:spPr>
          <a:xfrm>
            <a:off x="5064091" y="1080655"/>
            <a:ext cx="0" cy="5041849"/>
          </a:xfrm>
          <a:prstGeom prst="line">
            <a:avLst/>
          </a:prstGeom>
          <a:ln>
            <a:solidFill>
              <a:srgbClr val="22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4806705" y="1321137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64" name="矩形 6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4806705" y="1972419"/>
            <a:ext cx="514773" cy="584775"/>
            <a:chOff x="5379241" y="2909840"/>
            <a:chExt cx="514773" cy="584775"/>
          </a:xfrm>
          <a:solidFill>
            <a:srgbClr val="5AA8BA"/>
          </a:solidFill>
        </p:grpSpPr>
        <p:sp>
          <p:nvSpPr>
            <p:cNvPr id="69" name="矩形 68"/>
            <p:cNvSpPr/>
            <p:nvPr/>
          </p:nvSpPr>
          <p:spPr>
            <a:xfrm flipV="1">
              <a:off x="5379241" y="2944842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379241" y="2909840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06704" y="2623701"/>
            <a:ext cx="516870" cy="584775"/>
            <a:chOff x="5379241" y="4122998"/>
            <a:chExt cx="516870" cy="584775"/>
          </a:xfrm>
          <a:solidFill>
            <a:srgbClr val="113F67"/>
          </a:solidFill>
        </p:grpSpPr>
        <p:sp>
          <p:nvSpPr>
            <p:cNvPr id="74" name="矩形 73"/>
            <p:cNvSpPr/>
            <p:nvPr/>
          </p:nvSpPr>
          <p:spPr>
            <a:xfrm flipV="1">
              <a:off x="5379241" y="415800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381338" y="412299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806704" y="3274983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79" name="矩形 7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4806704" y="3926265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84" name="矩形 8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806704" y="4577547"/>
            <a:ext cx="514774" cy="584775"/>
            <a:chOff x="5379240" y="5336156"/>
            <a:chExt cx="514774" cy="584775"/>
          </a:xfrm>
          <a:solidFill>
            <a:srgbClr val="5AA8BA"/>
          </a:solidFill>
        </p:grpSpPr>
        <p:sp>
          <p:nvSpPr>
            <p:cNvPr id="89" name="矩形 88"/>
            <p:cNvSpPr/>
            <p:nvPr/>
          </p:nvSpPr>
          <p:spPr>
            <a:xfrm flipV="1">
              <a:off x="5379241" y="5371158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79240" y="5336156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6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4806704" y="5228832"/>
            <a:ext cx="514773" cy="584775"/>
            <a:chOff x="5379241" y="1837428"/>
            <a:chExt cx="514773" cy="584775"/>
          </a:xfrm>
          <a:solidFill>
            <a:srgbClr val="113F67"/>
          </a:solidFill>
        </p:grpSpPr>
        <p:sp>
          <p:nvSpPr>
            <p:cNvPr id="94" name="矩形 93"/>
            <p:cNvSpPr/>
            <p:nvPr/>
          </p:nvSpPr>
          <p:spPr>
            <a:xfrm flipV="1">
              <a:off x="5379241" y="1872430"/>
              <a:ext cx="514773" cy="514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379241" y="1837428"/>
              <a:ext cx="5147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7</a:t>
              </a:r>
              <a:endParaRPr lang="zh-TW" altLang="en-US" sz="3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98" name="文字版面配置區 2"/>
          <p:cNvSpPr>
            <a:spLocks noGrp="1"/>
          </p:cNvSpPr>
          <p:nvPr>
            <p:ph type="body" sz="quarter" idx="12" hasCustomPrompt="1"/>
          </p:nvPr>
        </p:nvSpPr>
        <p:spPr>
          <a:xfrm>
            <a:off x="5469156" y="2762409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3</a:t>
            </a:r>
            <a:endParaRPr lang="zh-TW" altLang="en-US" dirty="0"/>
          </a:p>
        </p:txBody>
      </p:sp>
      <p:sp>
        <p:nvSpPr>
          <p:cNvPr id="99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5469156" y="2112783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2</a:t>
            </a:r>
            <a:endParaRPr lang="zh-TW" altLang="en-US" dirty="0"/>
          </a:p>
        </p:txBody>
      </p:sp>
      <p:sp>
        <p:nvSpPr>
          <p:cNvPr id="100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5469156" y="146315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1</a:t>
            </a:r>
            <a:endParaRPr lang="zh-TW" altLang="en-US" dirty="0"/>
          </a:p>
        </p:txBody>
      </p:sp>
      <p:sp>
        <p:nvSpPr>
          <p:cNvPr id="101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9156" y="3412035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4</a:t>
            </a:r>
            <a:endParaRPr lang="zh-TW" altLang="en-US" dirty="0"/>
          </a:p>
        </p:txBody>
      </p:sp>
      <p:sp>
        <p:nvSpPr>
          <p:cNvPr id="102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5469156" y="4061661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5</a:t>
            </a:r>
            <a:endParaRPr lang="zh-TW" altLang="en-US" dirty="0"/>
          </a:p>
        </p:txBody>
      </p:sp>
      <p:sp>
        <p:nvSpPr>
          <p:cNvPr id="103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5469156" y="4711287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6</a:t>
            </a:r>
            <a:endParaRPr lang="zh-TW" altLang="en-US" dirty="0"/>
          </a:p>
        </p:txBody>
      </p:sp>
      <p:sp>
        <p:nvSpPr>
          <p:cNvPr id="104" name="文字版面配置區 2"/>
          <p:cNvSpPr>
            <a:spLocks noGrp="1"/>
          </p:cNvSpPr>
          <p:nvPr>
            <p:ph type="body" sz="quarter" idx="19" hasCustomPrompt="1"/>
          </p:nvPr>
        </p:nvSpPr>
        <p:spPr>
          <a:xfrm>
            <a:off x="5469156" y="5360912"/>
            <a:ext cx="6578125" cy="4200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7</a:t>
            </a:r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0" y="0"/>
            <a:ext cx="4322578" cy="6858000"/>
            <a:chOff x="0" y="0"/>
            <a:chExt cx="4322578" cy="6858000"/>
          </a:xfrm>
        </p:grpSpPr>
        <p:grpSp>
          <p:nvGrpSpPr>
            <p:cNvPr id="51" name="群組 50"/>
            <p:cNvGrpSpPr/>
            <p:nvPr/>
          </p:nvGrpSpPr>
          <p:grpSpPr>
            <a:xfrm>
              <a:off x="0" y="0"/>
              <a:ext cx="3975947" cy="6858000"/>
              <a:chOff x="0" y="0"/>
              <a:chExt cx="3975947" cy="68580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0"/>
                <a:ext cx="3975947" cy="6858000"/>
              </a:xfrm>
              <a:prstGeom prst="rect">
                <a:avLst/>
              </a:prstGeom>
              <a:solidFill>
                <a:srgbClr val="0E3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 rot="16200000">
                <a:off x="-1483239" y="2214855"/>
                <a:ext cx="43274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3F9FB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ELAN MICROELECTRONICS CORP.</a:t>
                </a:r>
                <a:endParaRPr lang="zh-TW" altLang="en-US" sz="2000" dirty="0">
                  <a:solidFill>
                    <a:srgbClr val="F3F9F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0" y="6271403"/>
                <a:ext cx="1442169" cy="94891"/>
              </a:xfrm>
              <a:prstGeom prst="rect">
                <a:avLst/>
              </a:prstGeom>
              <a:solidFill>
                <a:srgbClr val="5AA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65" y="4688820"/>
                <a:ext cx="2515685" cy="12986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2" name="群組 51"/>
            <p:cNvGrpSpPr/>
            <p:nvPr/>
          </p:nvGrpSpPr>
          <p:grpSpPr>
            <a:xfrm>
              <a:off x="3624911" y="555409"/>
              <a:ext cx="697667" cy="697654"/>
              <a:chOff x="3624911" y="555409"/>
              <a:chExt cx="697667" cy="69765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3624911" y="555410"/>
                <a:ext cx="693538" cy="697653"/>
              </a:xfrm>
              <a:prstGeom prst="rect">
                <a:avLst/>
              </a:prstGeom>
              <a:noFill/>
              <a:ln>
                <a:solidFill>
                  <a:srgbClr val="87C0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69928" y="555409"/>
                <a:ext cx="352650" cy="697653"/>
              </a:xfrm>
              <a:prstGeom prst="rect">
                <a:avLst/>
              </a:prstGeom>
              <a:noFill/>
              <a:ln>
                <a:solidFill>
                  <a:srgbClr val="113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62" name="文本框 30"/>
          <p:cNvSpPr txBox="1"/>
          <p:nvPr/>
        </p:nvSpPr>
        <p:spPr>
          <a:xfrm>
            <a:off x="6453839" y="196626"/>
            <a:ext cx="24189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TW" altLang="en-US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sz="3600" b="0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zh-TW" altLang="en-US" sz="3600" b="0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16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19573" y="426482"/>
              <a:ext cx="11152855" cy="600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6" y="2358953"/>
            <a:ext cx="3109764" cy="2113306"/>
          </a:xfrm>
          <a:prstGeom prst="rect">
            <a:avLst/>
          </a:prstGeom>
        </p:spPr>
      </p:pic>
      <p:sp>
        <p:nvSpPr>
          <p:cNvPr id="7" name="文字版面配置區 12"/>
          <p:cNvSpPr>
            <a:spLocks noGrp="1"/>
          </p:cNvSpPr>
          <p:nvPr>
            <p:ph type="body" sz="quarter" idx="10" hasCustomPrompt="1"/>
          </p:nvPr>
        </p:nvSpPr>
        <p:spPr>
          <a:xfrm>
            <a:off x="4088880" y="2991516"/>
            <a:ext cx="7697848" cy="6186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Chapter </a:t>
            </a:r>
            <a:r>
              <a:rPr lang="en-US" altLang="zh-TW" dirty="0" err="1"/>
              <a:t>Toptic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38895" y="6175173"/>
            <a:ext cx="12404202" cy="787346"/>
          </a:xfrm>
          <a:prstGeom prst="rect">
            <a:avLst/>
          </a:prstGeom>
        </p:spPr>
      </p:pic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4089400" y="3610139"/>
            <a:ext cx="6121400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41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Chapter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71"/>
          <p:cNvSpPr>
            <a:spLocks noGrp="1"/>
          </p:cNvSpPr>
          <p:nvPr>
            <p:ph type="body" sz="quarter" idx="10" hasCustomPrompt="1"/>
          </p:nvPr>
        </p:nvSpPr>
        <p:spPr>
          <a:xfrm>
            <a:off x="3808577" y="3241171"/>
            <a:ext cx="6597650" cy="537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 baseline="0">
                <a:solidFill>
                  <a:srgbClr val="3E8494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ELAN Haptic Pad Solution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672790" y="2916821"/>
            <a:ext cx="1779503" cy="1186194"/>
            <a:chOff x="1906244" y="3165569"/>
            <a:chExt cx="1406335" cy="937445"/>
          </a:xfrm>
        </p:grpSpPr>
        <p:sp>
          <p:nvSpPr>
            <p:cNvPr id="7" name="图文框 1"/>
            <p:cNvSpPr>
              <a:spLocks noChangeAspect="1"/>
            </p:cNvSpPr>
            <p:nvPr/>
          </p:nvSpPr>
          <p:spPr>
            <a:xfrm rot="10800000" flipH="1" flipV="1">
              <a:off x="2468880" y="3165569"/>
              <a:ext cx="843699" cy="937445"/>
            </a:xfrm>
            <a:custGeom>
              <a:avLst/>
              <a:gdLst/>
              <a:ahLst/>
              <a:cxnLst/>
              <a:rect l="l" t="t" r="r" b="b"/>
              <a:pathLst>
                <a:path w="3600000" h="3960440">
                  <a:moveTo>
                    <a:pt x="0" y="0"/>
                  </a:moveTo>
                  <a:lnTo>
                    <a:pt x="3600000" y="0"/>
                  </a:lnTo>
                  <a:lnTo>
                    <a:pt x="3600000" y="3960440"/>
                  </a:lnTo>
                  <a:lnTo>
                    <a:pt x="0" y="3960440"/>
                  </a:lnTo>
                  <a:lnTo>
                    <a:pt x="0" y="2988332"/>
                  </a:lnTo>
                  <a:lnTo>
                    <a:pt x="91440" y="2988332"/>
                  </a:lnTo>
                  <a:lnTo>
                    <a:pt x="91440" y="3869000"/>
                  </a:lnTo>
                  <a:lnTo>
                    <a:pt x="3508560" y="3869000"/>
                  </a:lnTo>
                  <a:lnTo>
                    <a:pt x="3508560" y="91440"/>
                  </a:lnTo>
                  <a:lnTo>
                    <a:pt x="91440" y="91440"/>
                  </a:lnTo>
                  <a:lnTo>
                    <a:pt x="91440" y="972108"/>
                  </a:lnTo>
                  <a:lnTo>
                    <a:pt x="0" y="972108"/>
                  </a:lnTo>
                  <a:close/>
                </a:path>
              </a:pathLst>
            </a:custGeom>
            <a:solidFill>
              <a:srgbClr val="3E8494"/>
            </a:solidFill>
            <a:ln>
              <a:solidFill>
                <a:srgbClr val="3E849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598">
                <a:solidFill>
                  <a:srgbClr val="226597"/>
                </a:solidFill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244" y="3251942"/>
              <a:ext cx="1125270" cy="764701"/>
            </a:xfrm>
            <a:prstGeom prst="rect">
              <a:avLst/>
            </a:prstGeom>
          </p:spPr>
        </p:pic>
      </p:grpSp>
      <p:sp>
        <p:nvSpPr>
          <p:cNvPr id="19" name="文字版面配置區 18"/>
          <p:cNvSpPr>
            <a:spLocks noGrp="1"/>
          </p:cNvSpPr>
          <p:nvPr>
            <p:ph type="body" sz="quarter" idx="11" hasCustomPrompt="1"/>
          </p:nvPr>
        </p:nvSpPr>
        <p:spPr>
          <a:xfrm>
            <a:off x="3808577" y="3778666"/>
            <a:ext cx="4467061" cy="320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AA8BA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8" name="手繪多邊形 17"/>
          <p:cNvSpPr/>
          <p:nvPr/>
        </p:nvSpPr>
        <p:spPr>
          <a:xfrm>
            <a:off x="54577" y="0"/>
            <a:ext cx="1273417" cy="446395"/>
          </a:xfrm>
          <a:custGeom>
            <a:avLst/>
            <a:gdLst>
              <a:gd name="connsiteX0" fmla="*/ 1057517 w 1273417"/>
              <a:gd name="connsiteY0" fmla="*/ 0 h 446395"/>
              <a:gd name="connsiteX1" fmla="*/ 1273417 w 1273417"/>
              <a:gd name="connsiteY1" fmla="*/ 0 h 446395"/>
              <a:gd name="connsiteX2" fmla="*/ 215900 w 1273417"/>
              <a:gd name="connsiteY2" fmla="*/ 446395 h 446395"/>
              <a:gd name="connsiteX3" fmla="*/ 0 w 1273417"/>
              <a:gd name="connsiteY3" fmla="*/ 446395 h 44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3417" h="446395">
                <a:moveTo>
                  <a:pt x="1057517" y="0"/>
                </a:moveTo>
                <a:lnTo>
                  <a:pt x="1273417" y="0"/>
                </a:lnTo>
                <a:lnTo>
                  <a:pt x="215900" y="446395"/>
                </a:lnTo>
                <a:lnTo>
                  <a:pt x="0" y="446395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94610" y="0"/>
            <a:ext cx="598512" cy="161507"/>
          </a:xfrm>
          <a:custGeom>
            <a:avLst/>
            <a:gdLst>
              <a:gd name="connsiteX0" fmla="*/ 382613 w 598512"/>
              <a:gd name="connsiteY0" fmla="*/ 0 h 161507"/>
              <a:gd name="connsiteX1" fmla="*/ 598512 w 598512"/>
              <a:gd name="connsiteY1" fmla="*/ 0 h 161507"/>
              <a:gd name="connsiteX2" fmla="*/ 215899 w 598512"/>
              <a:gd name="connsiteY2" fmla="*/ 161507 h 161507"/>
              <a:gd name="connsiteX3" fmla="*/ 0 w 598512"/>
              <a:gd name="connsiteY3" fmla="*/ 161507 h 1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512" h="161507">
                <a:moveTo>
                  <a:pt x="382613" y="0"/>
                </a:moveTo>
                <a:lnTo>
                  <a:pt x="598512" y="0"/>
                </a:lnTo>
                <a:lnTo>
                  <a:pt x="215899" y="161507"/>
                </a:lnTo>
                <a:lnTo>
                  <a:pt x="0" y="161507"/>
                </a:lnTo>
                <a:close/>
              </a:path>
            </a:pathLst>
          </a:custGeom>
          <a:solidFill>
            <a:srgbClr val="E9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flipH="1" flipV="1">
            <a:off x="10918583" y="6411605"/>
            <a:ext cx="1273417" cy="446395"/>
            <a:chOff x="11037333" y="5969638"/>
            <a:chExt cx="1273417" cy="446395"/>
          </a:xfrm>
        </p:grpSpPr>
        <p:sp>
          <p:nvSpPr>
            <p:cNvPr id="22" name="手繪多邊形 21"/>
            <p:cNvSpPr/>
            <p:nvPr/>
          </p:nvSpPr>
          <p:spPr>
            <a:xfrm>
              <a:off x="11037333" y="5969638"/>
              <a:ext cx="1273417" cy="446395"/>
            </a:xfrm>
            <a:custGeom>
              <a:avLst/>
              <a:gdLst>
                <a:gd name="connsiteX0" fmla="*/ 1057517 w 1273417"/>
                <a:gd name="connsiteY0" fmla="*/ 0 h 446395"/>
                <a:gd name="connsiteX1" fmla="*/ 1273417 w 1273417"/>
                <a:gd name="connsiteY1" fmla="*/ 0 h 446395"/>
                <a:gd name="connsiteX2" fmla="*/ 215900 w 1273417"/>
                <a:gd name="connsiteY2" fmla="*/ 446395 h 446395"/>
                <a:gd name="connsiteX3" fmla="*/ 0 w 1273417"/>
                <a:gd name="connsiteY3" fmla="*/ 446395 h 44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417" h="446395">
                  <a:moveTo>
                    <a:pt x="1057517" y="0"/>
                  </a:moveTo>
                  <a:lnTo>
                    <a:pt x="1273417" y="0"/>
                  </a:lnTo>
                  <a:lnTo>
                    <a:pt x="215900" y="446395"/>
                  </a:lnTo>
                  <a:lnTo>
                    <a:pt x="0" y="446395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11077366" y="5969638"/>
              <a:ext cx="598512" cy="161507"/>
            </a:xfrm>
            <a:custGeom>
              <a:avLst/>
              <a:gdLst>
                <a:gd name="connsiteX0" fmla="*/ 382613 w 598512"/>
                <a:gd name="connsiteY0" fmla="*/ 0 h 161507"/>
                <a:gd name="connsiteX1" fmla="*/ 598512 w 598512"/>
                <a:gd name="connsiteY1" fmla="*/ 0 h 161507"/>
                <a:gd name="connsiteX2" fmla="*/ 215899 w 598512"/>
                <a:gd name="connsiteY2" fmla="*/ 161507 h 161507"/>
                <a:gd name="connsiteX3" fmla="*/ 0 w 598512"/>
                <a:gd name="connsiteY3" fmla="*/ 161507 h 1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512" h="161507">
                  <a:moveTo>
                    <a:pt x="382613" y="0"/>
                  </a:moveTo>
                  <a:lnTo>
                    <a:pt x="598512" y="0"/>
                  </a:lnTo>
                  <a:lnTo>
                    <a:pt x="215899" y="161507"/>
                  </a:lnTo>
                  <a:lnTo>
                    <a:pt x="0" y="161507"/>
                  </a:lnTo>
                  <a:close/>
                </a:path>
              </a:pathLst>
            </a:custGeom>
            <a:solidFill>
              <a:srgbClr val="E9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6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355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 -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3354" y="596481"/>
            <a:ext cx="10398530" cy="35038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zh-TW" dirty="0"/>
              <a:t>that even needs a subtitle</a:t>
            </a:r>
            <a:endParaRPr lang="zh-TW" altLang="en-US" dirty="0"/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023353" y="134177"/>
            <a:ext cx="10988085" cy="546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 which is </a:t>
            </a:r>
            <a:r>
              <a:rPr lang="en-US" altLang="zh-TW" dirty="0" err="1"/>
              <a:t>soooooooo</a:t>
            </a:r>
            <a:r>
              <a:rPr lang="en-US" altLang="zh-TW" dirty="0"/>
              <a:t> long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3" name="矩形 12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07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5240"/>
            <a:ext cx="12192000" cy="6858000"/>
          </a:xfrm>
          <a:prstGeom prst="rect">
            <a:avLst/>
          </a:prstGeom>
          <a:gradFill flip="none" rotWithShape="1">
            <a:gsLst>
              <a:gs pos="52600">
                <a:schemeClr val="bg1"/>
              </a:gs>
              <a:gs pos="0">
                <a:srgbClr val="EDF9FA"/>
              </a:gs>
              <a:gs pos="100000">
                <a:srgbClr val="F6FC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845095" y="3845242"/>
            <a:ext cx="34493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solidFill>
                  <a:srgbClr val="5AA8BA"/>
                </a:solidFill>
              </a:rPr>
              <a:t>ELAN Microelectronics Corporation</a:t>
            </a:r>
            <a:endParaRPr lang="zh-TW" altLang="en-US" sz="1400" dirty="0">
              <a:solidFill>
                <a:srgbClr val="5AA8BA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06567" y="2373688"/>
            <a:ext cx="348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>
                <a:solidFill>
                  <a:srgbClr val="113F6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zh-TW" altLang="en-US" sz="4000" b="1" dirty="0">
              <a:solidFill>
                <a:srgbClr val="113F6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0" y="2360532"/>
            <a:ext cx="3109764" cy="211330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7" b="68613"/>
          <a:stretch/>
        </p:blipFill>
        <p:spPr>
          <a:xfrm>
            <a:off x="6228961" y="3216237"/>
            <a:ext cx="681588" cy="494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-124481" y="5821381"/>
            <a:ext cx="12404202" cy="11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642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4BE1D723-8F53-4F53-90B0-1982A396982E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1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/>
          <a:lstStyle/>
          <a:p>
            <a:fld id="{9184DA70-C731-4C70-880D-CCD4705E623C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gradFill flip="none" rotWithShape="1">
            <a:gsLst>
              <a:gs pos="0">
                <a:srgbClr val="66CCFF">
                  <a:shade val="30000"/>
                  <a:satMod val="115000"/>
                  <a:alpha val="80000"/>
                </a:srgbClr>
              </a:gs>
              <a:gs pos="50000">
                <a:srgbClr val="66CCFF">
                  <a:shade val="67500"/>
                  <a:satMod val="115000"/>
                </a:srgbClr>
              </a:gs>
              <a:gs pos="100000">
                <a:srgbClr val="66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135374" y="6383548"/>
            <a:ext cx="3056626" cy="474452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  <a:alpha val="70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447007" y="6488668"/>
            <a:ext cx="24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PiXORD</a:t>
            </a:r>
            <a:r>
              <a:rPr lang="en-US" altLang="zh-TW" b="1" i="1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Corporation</a:t>
            </a:r>
            <a:endParaRPr lang="zh-TW" alt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82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45067" y="1557867"/>
            <a:ext cx="10735733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428300" y="491767"/>
            <a:ext cx="11360800" cy="7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6600" y="1816101"/>
            <a:ext cx="10744200" cy="4127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897" tIns="121897" rIns="121897" bIns="121897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zh-TW" altLang="en-US" sz="37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682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58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88689" y="6356351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0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374228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8" name="圖片版面配置區 6"/>
          <p:cNvSpPr>
            <a:spLocks noGrp="1"/>
          </p:cNvSpPr>
          <p:nvPr>
            <p:ph type="pic" sz="quarter" idx="14"/>
          </p:nvPr>
        </p:nvSpPr>
        <p:spPr>
          <a:xfrm>
            <a:off x="3328672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圖片版面配置區 6"/>
          <p:cNvSpPr>
            <a:spLocks noGrp="1"/>
          </p:cNvSpPr>
          <p:nvPr>
            <p:ph type="pic" sz="quarter" idx="15"/>
          </p:nvPr>
        </p:nvSpPr>
        <p:spPr>
          <a:xfrm>
            <a:off x="6283116" y="1662113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1" name="圖片版面配置區 6"/>
          <p:cNvSpPr>
            <a:spLocks noGrp="1"/>
          </p:cNvSpPr>
          <p:nvPr>
            <p:ph type="pic" sz="quarter" idx="17"/>
          </p:nvPr>
        </p:nvSpPr>
        <p:spPr>
          <a:xfrm>
            <a:off x="374228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2" name="圖片版面配置區 6"/>
          <p:cNvSpPr>
            <a:spLocks noGrp="1"/>
          </p:cNvSpPr>
          <p:nvPr>
            <p:ph type="pic" sz="quarter" idx="18"/>
          </p:nvPr>
        </p:nvSpPr>
        <p:spPr>
          <a:xfrm>
            <a:off x="3328672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13" name="圖片版面配置區 6"/>
          <p:cNvSpPr>
            <a:spLocks noGrp="1"/>
          </p:cNvSpPr>
          <p:nvPr>
            <p:ph type="pic" sz="quarter" idx="19"/>
          </p:nvPr>
        </p:nvSpPr>
        <p:spPr>
          <a:xfrm>
            <a:off x="6283116" y="3933056"/>
            <a:ext cx="2580217" cy="193675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56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24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27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37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53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5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87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7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4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481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69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80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5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0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30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50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53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57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46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36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4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8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5" y="6137998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58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2" y="327227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163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58950" y="2092325"/>
            <a:ext cx="8674100" cy="2673350"/>
          </a:xfrm>
          <a:prstGeom prst="rect">
            <a:avLst/>
          </a:prstGeom>
          <a:noFill/>
          <a:ln>
            <a:solidFill>
              <a:srgbClr val="5AA8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58950" y="2755400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Title 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type="body" sz="quarter" idx="11" hasCustomPrompt="1"/>
          </p:nvPr>
        </p:nvSpPr>
        <p:spPr>
          <a:xfrm>
            <a:off x="1758950" y="3595441"/>
            <a:ext cx="867409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baseline="0">
                <a:solidFill>
                  <a:srgbClr val="5AA8BA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Place for Subtitle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820240" y="5901065"/>
            <a:ext cx="4551521" cy="956935"/>
            <a:chOff x="3790796" y="5901065"/>
            <a:chExt cx="4551521" cy="956935"/>
          </a:xfrm>
        </p:grpSpPr>
        <p:sp>
          <p:nvSpPr>
            <p:cNvPr id="15" name="文字方塊 14"/>
            <p:cNvSpPr txBox="1"/>
            <p:nvPr/>
          </p:nvSpPr>
          <p:spPr>
            <a:xfrm>
              <a:off x="3790796" y="6553200"/>
              <a:ext cx="4551521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rgbClr val="87C0CD"/>
                  </a:solidFill>
                </a:rPr>
                <a:t>ELAN Microelectronics Corporation</a:t>
              </a:r>
              <a:endParaRPr lang="zh-TW" altLang="en-US" sz="1400" dirty="0">
                <a:solidFill>
                  <a:srgbClr val="87C0CD"/>
                </a:solidFill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479" y="5901065"/>
              <a:ext cx="866155" cy="866155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265680" y="1943576"/>
            <a:ext cx="1183640" cy="306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88" y="1664662"/>
            <a:ext cx="1258624" cy="8553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-406" r="3038" b="50136"/>
          <a:stretch/>
        </p:blipFill>
        <p:spPr>
          <a:xfrm>
            <a:off x="1686355" y="4397391"/>
            <a:ext cx="8793684" cy="4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0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889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3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0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1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5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97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1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290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9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01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2" y="6137932"/>
            <a:ext cx="866155" cy="86615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94214" y="0"/>
            <a:ext cx="391111" cy="861956"/>
            <a:chOff x="488950" y="-4247"/>
            <a:chExt cx="391111" cy="861956"/>
          </a:xfrm>
        </p:grpSpPr>
        <p:sp>
          <p:nvSpPr>
            <p:cNvPr id="10" name="矩形 9"/>
            <p:cNvSpPr/>
            <p:nvPr/>
          </p:nvSpPr>
          <p:spPr>
            <a:xfrm>
              <a:off x="753421" y="210009"/>
              <a:ext cx="126640" cy="647700"/>
            </a:xfrm>
            <a:prstGeom prst="rect">
              <a:avLst/>
            </a:prstGeom>
            <a:solidFill>
              <a:srgbClr val="87C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C8C93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8950" y="-4247"/>
              <a:ext cx="177800" cy="740847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8090" y="327161"/>
            <a:ext cx="11029197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17375E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lvl="0"/>
            <a:r>
              <a:rPr lang="en-US" altLang="zh-TW" dirty="0"/>
              <a:t>Topic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9141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88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09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61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3964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0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47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89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621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45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4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02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8868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商業簡報網 </a:t>
            </a:r>
            <a:r>
              <a:rPr lang="en-US" altLang="zh-TW">
                <a:solidFill>
                  <a:prstClr val="black">
                    <a:tint val="75000"/>
                  </a:prstClr>
                </a:solidFill>
              </a:rPr>
              <a:t>X Matter Lab</a:t>
            </a:r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68095-C8B2-4A76-90AA-E601358CCBC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376CB-8973-441B-8B0D-E7AB98C54962}" type="datetimeFigureOut">
              <a:rPr lang="zh-TW" altLang="en-US" smtClean="0"/>
              <a:pPr/>
              <a:t>2021/7/20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4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6C58-453F-4CAA-AB0C-A547C5306B9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EB58-3748-40A8-AB3F-C5404D7BE3B6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97DB8-1C5B-4F39-A611-36FB6F9A66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2021/7/20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5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手把手實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en-US" altLang="zh-TW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物件偵測</a:t>
            </a:r>
            <a:endParaRPr lang="zh-TW" alt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義隆電子 人工智慧研發部 黃志勝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Objection Detection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endParaRPr lang="en-US" altLang="zh-TW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Notebook</a:t>
            </a:r>
            <a:endParaRPr lang="zh-TW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17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問題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17" y="1476683"/>
            <a:ext cx="7854617" cy="3312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85660" y="5231757"/>
                <a:ext cx="110345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 smtClean="0"/>
                  <a:t>學習的時候，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𝑃𝑟𝑒𝑑𝑖𝑐𝑡𝑒𝑑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𝑏𝑜𝑥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該預測哪一個物件框。</a:t>
                </a:r>
                <a:endParaRPr lang="en-US" altLang="zh-TW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TW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造成混亂學習，所以會學不起來。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0" y="5231757"/>
                <a:ext cx="11034532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05" t="-6369" b="-16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3210560" y="1691322"/>
            <a:ext cx="5516880" cy="2250758"/>
            <a:chOff x="3210560" y="1691322"/>
            <a:chExt cx="5516880" cy="2250758"/>
          </a:xfrm>
        </p:grpSpPr>
        <p:cxnSp>
          <p:nvCxnSpPr>
            <p:cNvPr id="6" name="弧形接點 5"/>
            <p:cNvCxnSpPr/>
            <p:nvPr/>
          </p:nvCxnSpPr>
          <p:spPr>
            <a:xfrm rot="10800000" flipV="1">
              <a:off x="3210560" y="1691322"/>
              <a:ext cx="5516880" cy="1681798"/>
            </a:xfrm>
            <a:prstGeom prst="curvedConnector3">
              <a:avLst/>
            </a:prstGeom>
            <a:ln w="28575">
              <a:solidFill>
                <a:srgbClr val="F70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弧形接點 7"/>
            <p:cNvCxnSpPr/>
            <p:nvPr/>
          </p:nvCxnSpPr>
          <p:spPr>
            <a:xfrm rot="10800000" flipV="1">
              <a:off x="3210560" y="2802244"/>
              <a:ext cx="5516880" cy="1139836"/>
            </a:xfrm>
            <a:prstGeom prst="curvedConnector3">
              <a:avLst/>
            </a:prstGeom>
            <a:ln w="28575">
              <a:solidFill>
                <a:srgbClr val="F70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554285" y="2763216"/>
              <a:ext cx="548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rgbClr val="FF0000"/>
                  </a:solidFill>
                </a:rPr>
                <a:t>?</a:t>
              </a:r>
              <a:endParaRPr lang="zh-TW" altLang="en-US" sz="4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9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YOLOv1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detector</a:t>
            </a:r>
            <a:r>
              <a:rPr lang="zh-TW" altLang="en-US" dirty="0" smtClean="0"/>
              <a:t>怎麼處理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3"/>
          <a:stretch/>
        </p:blipFill>
        <p:spPr bwMode="auto">
          <a:xfrm>
            <a:off x="1255466" y="1731108"/>
            <a:ext cx="958251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08000" y="38678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最後一層是</a:t>
            </a:r>
            <a:r>
              <a:rPr lang="en-US" altLang="zh-TW" dirty="0" smtClean="0"/>
              <a:t>7*7*30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 r="70925" b="48799"/>
          <a:stretch/>
        </p:blipFill>
        <p:spPr bwMode="auto">
          <a:xfrm>
            <a:off x="2642092" y="4445000"/>
            <a:ext cx="2313461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993156" y="4156417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7*7</a:t>
            </a:r>
            <a:r>
              <a:rPr lang="zh-TW" altLang="en-US" dirty="0" smtClean="0"/>
              <a:t>就是的</a:t>
            </a:r>
            <a:r>
              <a:rPr lang="en-US" altLang="zh-TW" dirty="0"/>
              <a:t>grid cell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473301" y="4405461"/>
            <a:ext cx="47647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=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2×5+20 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2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Boundarybox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Boundarybox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w, h, confidence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</a:t>
            </a: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屬於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個類別的機率。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YOLOv1</a:t>
            </a:r>
            <a:r>
              <a:rPr lang="zh-TW" altLang="en-US" dirty="0"/>
              <a:t>的</a:t>
            </a:r>
            <a:r>
              <a:rPr lang="en-US" altLang="zh-TW" dirty="0"/>
              <a:t>detector</a:t>
            </a:r>
            <a:r>
              <a:rPr lang="zh-TW" altLang="en-US" dirty="0"/>
              <a:t>怎麼處理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最後一層是</a:t>
            </a:r>
            <a:r>
              <a:rPr lang="en-US" altLang="zh-TW" dirty="0" smtClean="0"/>
              <a:t>7*7*30</a:t>
            </a:r>
            <a:endParaRPr lang="en-US" altLang="zh-TW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054" y="2398032"/>
            <a:ext cx="6696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YOLOv1</a:t>
            </a:r>
            <a:r>
              <a:rPr lang="zh-TW" altLang="en-US" dirty="0"/>
              <a:t>的</a:t>
            </a:r>
            <a:r>
              <a:rPr lang="en-US" altLang="zh-TW" dirty="0"/>
              <a:t>detector</a:t>
            </a:r>
            <a:r>
              <a:rPr lang="zh-TW" altLang="en-US" dirty="0"/>
              <a:t>怎麼處理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4"/>
          <a:stretch/>
        </p:blipFill>
        <p:spPr bwMode="auto">
          <a:xfrm>
            <a:off x="720968" y="2523669"/>
            <a:ext cx="3080702" cy="3230245"/>
          </a:xfrm>
          <a:prstGeom prst="rect">
            <a:avLst/>
          </a:prstGeom>
          <a:noFill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1" y="2554161"/>
            <a:ext cx="6533486" cy="3230245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83517" y="1913609"/>
            <a:ext cx="4828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TW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box</a:t>
            </a:r>
            <a:r>
              <a:rPr lang="zh-TW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w, h, confidence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6496572" y="2154337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屬於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個類別的機率。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YOLOv1 loss function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1828802"/>
            <a:ext cx="6591300" cy="495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5890436" y="1368156"/>
                <a:ext cx="61935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/>
                  <a:t>物件</a:t>
                </a:r>
                <a:r>
                  <a:rPr lang="zh-TW" altLang="en-US" dirty="0"/>
                  <a:t>的中心</a:t>
                </a:r>
                <a:r>
                  <a:rPr lang="zh-TW" altLang="en-US" dirty="0" smtClean="0"/>
                  <a:t>座標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和模型預測</a:t>
                </a:r>
                <a:r>
                  <a:rPr lang="en-US" altLang="zh-TW" dirty="0" smtClean="0"/>
                  <a:t>BBOX</a:t>
                </a:r>
                <a:r>
                  <a:rPr lang="zh-TW" altLang="en-US" dirty="0" smtClean="0"/>
                  <a:t>座標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的均方差和</a:t>
                </a:r>
                <a:endParaRPr lang="zh-TW" altLang="en-US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36" y="1368156"/>
                <a:ext cx="61935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8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/>
          <p:cNvSpPr/>
          <p:nvPr/>
        </p:nvSpPr>
        <p:spPr>
          <a:xfrm>
            <a:off x="2681488" y="2151967"/>
            <a:ext cx="401954" cy="63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140547" y="2151967"/>
            <a:ext cx="2165097" cy="63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183662" y="2422991"/>
                <a:ext cx="6008338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/>
                  <a:t>物件的</a:t>
                </a:r>
                <a:r>
                  <a:rPr lang="zh-TW" altLang="en-US" dirty="0"/>
                  <a:t>長寬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和模型預測</a:t>
                </a:r>
                <a:r>
                  <a:rPr lang="en-US" altLang="zh-TW" dirty="0" smtClean="0"/>
                  <a:t>BBOX</a:t>
                </a:r>
                <a:r>
                  <a:rPr lang="zh-TW" altLang="en-US" dirty="0"/>
                  <a:t>長寬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的均方差和</a:t>
                </a:r>
                <a:endParaRPr lang="zh-TW" altLang="en-US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62" y="2422991"/>
                <a:ext cx="6008338" cy="384144"/>
              </a:xfrm>
              <a:prstGeom prst="rect">
                <a:avLst/>
              </a:prstGeom>
              <a:blipFill rotWithShape="0">
                <a:blip r:embed="rId4"/>
                <a:stretch>
                  <a:fillRect l="-811" t="-3175" b="-25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圓角矩形 11"/>
          <p:cNvSpPr/>
          <p:nvPr/>
        </p:nvSpPr>
        <p:spPr>
          <a:xfrm>
            <a:off x="3269797" y="2951617"/>
            <a:ext cx="3036350" cy="9953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2681488" y="4171422"/>
            <a:ext cx="976112" cy="6552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614871" y="4153894"/>
            <a:ext cx="976112" cy="6552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2372810" y="5047867"/>
            <a:ext cx="2245489" cy="7857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794109" y="3784562"/>
            <a:ext cx="360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</a:t>
            </a:r>
            <a:r>
              <a:rPr lang="en-US" altLang="zh-TW" dirty="0" smtClean="0"/>
              <a:t>grid cell</a:t>
            </a:r>
            <a:r>
              <a:rPr lang="zh-TW" altLang="en-US" dirty="0" smtClean="0"/>
              <a:t>有沒有物件的信心度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394523" y="4993841"/>
            <a:ext cx="409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這個物件被判斷成每個類別的機率</a:t>
            </a:r>
            <a:endParaRPr lang="zh-TW" altLang="en-US" dirty="0"/>
          </a:p>
        </p:txBody>
      </p:sp>
      <p:cxnSp>
        <p:nvCxnSpPr>
          <p:cNvPr id="8" name="弧形接點 7"/>
          <p:cNvCxnSpPr>
            <a:stCxn id="15" idx="3"/>
            <a:endCxn id="17" idx="1"/>
          </p:cNvCxnSpPr>
          <p:nvPr/>
        </p:nvCxnSpPr>
        <p:spPr>
          <a:xfrm flipV="1">
            <a:off x="4618299" y="5178507"/>
            <a:ext cx="776224" cy="2622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>
            <a:stCxn id="14" idx="0"/>
            <a:endCxn id="16" idx="1"/>
          </p:cNvCxnSpPr>
          <p:nvPr/>
        </p:nvCxnSpPr>
        <p:spPr>
          <a:xfrm rot="5400000" flipH="1" flipV="1">
            <a:off x="6856185" y="3215970"/>
            <a:ext cx="184666" cy="16911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弧形接點 22"/>
          <p:cNvCxnSpPr>
            <a:stCxn id="13" idx="0"/>
            <a:endCxn id="16" idx="1"/>
          </p:cNvCxnSpPr>
          <p:nvPr/>
        </p:nvCxnSpPr>
        <p:spPr>
          <a:xfrm rot="5400000" flipH="1" flipV="1">
            <a:off x="5380729" y="1758043"/>
            <a:ext cx="202194" cy="462456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弧形接點 27"/>
          <p:cNvCxnSpPr>
            <a:stCxn id="12" idx="0"/>
            <a:endCxn id="11" idx="1"/>
          </p:cNvCxnSpPr>
          <p:nvPr/>
        </p:nvCxnSpPr>
        <p:spPr>
          <a:xfrm rot="5400000" flipH="1" flipV="1">
            <a:off x="5317540" y="2085495"/>
            <a:ext cx="336554" cy="139569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弧形接點 30"/>
          <p:cNvCxnSpPr>
            <a:stCxn id="10" idx="0"/>
            <a:endCxn id="5" idx="1"/>
          </p:cNvCxnSpPr>
          <p:nvPr/>
        </p:nvCxnSpPr>
        <p:spPr>
          <a:xfrm rot="5400000" flipH="1" flipV="1">
            <a:off x="4757194" y="1018725"/>
            <a:ext cx="599145" cy="16673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2291787"/>
            <a:ext cx="378000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是不是有</a:t>
            </a:r>
            <a:r>
              <a:rPr lang="zh-TW" altLang="en-US" dirty="0"/>
              <a:t>物件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95561"/>
              </p:ext>
            </p:extLst>
          </p:nvPr>
        </p:nvGraphicFramePr>
        <p:xfrm>
          <a:off x="83127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47124"/>
              </p:ext>
            </p:extLst>
          </p:nvPr>
        </p:nvGraphicFramePr>
        <p:xfrm>
          <a:off x="4089896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551093" y="1610299"/>
                <a:ext cx="857605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093" y="1610299"/>
                <a:ext cx="857605" cy="664349"/>
              </a:xfrm>
              <a:prstGeom prst="rect">
                <a:avLst/>
              </a:prstGeom>
              <a:blipFill rotWithShape="0">
                <a:blip r:embed="rId3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32274"/>
              </p:ext>
            </p:extLst>
          </p:nvPr>
        </p:nvGraphicFramePr>
        <p:xfrm>
          <a:off x="8166741" y="2291787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9627938" y="1610299"/>
                <a:ext cx="857605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𝑛𝑜𝑜𝑏𝑗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938" y="1610299"/>
                <a:ext cx="857605" cy="664349"/>
              </a:xfrm>
              <a:prstGeom prst="rect">
                <a:avLst/>
              </a:prstGeom>
              <a:blipFill rotWithShape="0">
                <a:blip r:embed="rId4"/>
                <a:stretch>
                  <a:fillRect r="-524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81" y="2108521"/>
            <a:ext cx="378000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是不是有</a:t>
            </a:r>
            <a:r>
              <a:rPr lang="zh-TW" altLang="en-US" dirty="0"/>
              <a:t>物件</a:t>
            </a:r>
          </a:p>
        </p:txBody>
      </p:sp>
      <p:sp>
        <p:nvSpPr>
          <p:cNvPr id="3" name="矩形 2"/>
          <p:cNvSpPr/>
          <p:nvPr/>
        </p:nvSpPr>
        <p:spPr>
          <a:xfrm>
            <a:off x="2313281" y="2606233"/>
            <a:ext cx="1898073" cy="31946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62" y="2052577"/>
            <a:ext cx="3780000" cy="378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759762" y="2550289"/>
            <a:ext cx="1898073" cy="31946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078865" y="1539432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物件框</a:t>
            </a:r>
            <a:endParaRPr lang="zh-TW" altLang="en-US" dirty="0"/>
          </a:p>
        </p:txBody>
      </p:sp>
      <p:cxnSp>
        <p:nvCxnSpPr>
          <p:cNvPr id="7" name="弧形接點 6"/>
          <p:cNvCxnSpPr>
            <a:stCxn id="4" idx="2"/>
          </p:cNvCxnSpPr>
          <p:nvPr/>
        </p:nvCxnSpPr>
        <p:spPr>
          <a:xfrm rot="5400000">
            <a:off x="3121742" y="2004784"/>
            <a:ext cx="695539" cy="503498"/>
          </a:xfrm>
          <a:prstGeom prst="curvedConnector3">
            <a:avLst/>
          </a:prstGeom>
          <a:ln w="349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37162"/>
              </p:ext>
            </p:extLst>
          </p:nvPr>
        </p:nvGraphicFramePr>
        <p:xfrm>
          <a:off x="6997762" y="2075726"/>
          <a:ext cx="378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向右箭號 14"/>
          <p:cNvSpPr/>
          <p:nvPr/>
        </p:nvSpPr>
        <p:spPr>
          <a:xfrm>
            <a:off x="5683169" y="3321934"/>
            <a:ext cx="925975" cy="5440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1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字方塊 54"/>
          <p:cNvSpPr txBox="1"/>
          <p:nvPr/>
        </p:nvSpPr>
        <p:spPr>
          <a:xfrm rot="1851522">
            <a:off x="8620296" y="5856343"/>
            <a:ext cx="2708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 rot="1851522">
            <a:off x="9658351" y="5820262"/>
            <a:ext cx="2708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SSD detector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843" y="3374575"/>
            <a:ext cx="2578832" cy="1804572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5247851" y="1788078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2798387">
            <a:off x="4760489" y="4280988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17" y="2125847"/>
            <a:ext cx="2164268" cy="1804572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 rot="2798387">
            <a:off x="5794538" y="4153242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523843" y="259018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左大括弧 52"/>
          <p:cNvSpPr/>
          <p:nvPr/>
        </p:nvSpPr>
        <p:spPr>
          <a:xfrm rot="16200000">
            <a:off x="9322389" y="485687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大括弧 53"/>
          <p:cNvSpPr/>
          <p:nvPr/>
        </p:nvSpPr>
        <p:spPr>
          <a:xfrm rot="16200000">
            <a:off x="10373669" y="485687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左大括弧 27"/>
          <p:cNvSpPr/>
          <p:nvPr/>
        </p:nvSpPr>
        <p:spPr>
          <a:xfrm rot="16200000">
            <a:off x="6070542" y="3592016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左大括弧 28"/>
          <p:cNvSpPr/>
          <p:nvPr/>
        </p:nvSpPr>
        <p:spPr>
          <a:xfrm rot="16200000">
            <a:off x="6954126" y="3610778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621361" y="2436926"/>
            <a:ext cx="4446495" cy="1976257"/>
            <a:chOff x="3164541" y="4383853"/>
            <a:chExt cx="4446495" cy="1976257"/>
          </a:xfrm>
        </p:grpSpPr>
        <p:sp>
          <p:nvSpPr>
            <p:cNvPr id="42" name="圓角矩形 41"/>
            <p:cNvSpPr/>
            <p:nvPr/>
          </p:nvSpPr>
          <p:spPr>
            <a:xfrm>
              <a:off x="3164542" y="4464074"/>
              <a:ext cx="4446494" cy="1896036"/>
            </a:xfrm>
            <a:prstGeom prst="roundRect">
              <a:avLst/>
            </a:prstGeom>
            <a:noFill/>
            <a:ln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52823" y="4746460"/>
              <a:ext cx="2331298" cy="5329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Boundary Box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anchor * 4)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052823" y="5543197"/>
              <a:ext cx="2462963" cy="584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Class confidence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</a:t>
              </a:r>
              <a:r>
                <a:rPr lang="en-US" altLang="zh-TW" dirty="0">
                  <a:solidFill>
                    <a:schemeClr val="tx1"/>
                  </a:solidFill>
                </a:rPr>
                <a:t>anchor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*(C+1))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645364" y="4880931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645364" y="5707924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直線單箭頭接點 58"/>
            <p:cNvCxnSpPr>
              <a:stCxn id="45" idx="3"/>
              <a:endCxn id="43" idx="1"/>
            </p:cNvCxnSpPr>
            <p:nvPr/>
          </p:nvCxnSpPr>
          <p:spPr>
            <a:xfrm>
              <a:off x="4572000" y="5008678"/>
              <a:ext cx="480823" cy="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6" idx="3"/>
              <a:endCxn id="44" idx="1"/>
            </p:cNvCxnSpPr>
            <p:nvPr/>
          </p:nvCxnSpPr>
          <p:spPr>
            <a:xfrm>
              <a:off x="4572000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4962056" y="4383853"/>
              <a:ext cx="1048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detector</a:t>
              </a:r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164541" y="5032980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>
              <a:off x="3164541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3741124" y="3807390"/>
            <a:ext cx="1889654" cy="1475371"/>
            <a:chOff x="2989943" y="3930418"/>
            <a:chExt cx="1889654" cy="1475371"/>
          </a:xfrm>
        </p:grpSpPr>
        <p:sp>
          <p:nvSpPr>
            <p:cNvPr id="67" name="矩形 66"/>
            <p:cNvSpPr/>
            <p:nvPr/>
          </p:nvSpPr>
          <p:spPr>
            <a:xfrm>
              <a:off x="3570514" y="3930418"/>
              <a:ext cx="339403" cy="432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2989943" y="5036457"/>
              <a:ext cx="18896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Background</a:t>
              </a:r>
              <a:endParaRPr lang="zh-TW" altLang="en-US" dirty="0"/>
            </a:p>
          </p:txBody>
        </p:sp>
        <p:cxnSp>
          <p:nvCxnSpPr>
            <p:cNvPr id="69" name="直線單箭頭接點 68"/>
            <p:cNvCxnSpPr>
              <a:stCxn id="68" idx="0"/>
            </p:cNvCxnSpPr>
            <p:nvPr/>
          </p:nvCxnSpPr>
          <p:spPr>
            <a:xfrm flipH="1" flipV="1">
              <a:off x="3686629" y="4362750"/>
              <a:ext cx="248141" cy="6737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44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21361" y="2080578"/>
            <a:ext cx="4446495" cy="2332605"/>
            <a:chOff x="3164541" y="4027505"/>
            <a:chExt cx="4446495" cy="2332605"/>
          </a:xfrm>
        </p:grpSpPr>
        <p:sp>
          <p:nvSpPr>
            <p:cNvPr id="6" name="圓角矩形 5"/>
            <p:cNvSpPr/>
            <p:nvPr/>
          </p:nvSpPr>
          <p:spPr>
            <a:xfrm>
              <a:off x="3164542" y="4464074"/>
              <a:ext cx="4446494" cy="1896036"/>
            </a:xfrm>
            <a:prstGeom prst="roundRect">
              <a:avLst/>
            </a:prstGeom>
            <a:noFill/>
            <a:ln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52823" y="4746460"/>
              <a:ext cx="2331298" cy="5329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Boundary Box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anchor * 4)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52823" y="5543197"/>
              <a:ext cx="2462963" cy="584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Class confidence </a:t>
              </a:r>
              <a:br>
                <a:rPr lang="en-US" altLang="zh-TW" dirty="0" smtClean="0">
                  <a:solidFill>
                    <a:schemeClr val="tx1"/>
                  </a:solidFill>
                </a:rPr>
              </a:br>
              <a:r>
                <a:rPr lang="en-US" altLang="zh-TW" dirty="0" smtClean="0">
                  <a:solidFill>
                    <a:schemeClr val="tx1"/>
                  </a:solidFill>
                </a:rPr>
                <a:t>(# </a:t>
              </a:r>
              <a:r>
                <a:rPr lang="en-US" altLang="zh-TW" dirty="0">
                  <a:solidFill>
                    <a:schemeClr val="tx1"/>
                  </a:solidFill>
                </a:rPr>
                <a:t>anchor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*(C+1))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45364" y="4880931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45364" y="5707924"/>
              <a:ext cx="926636" cy="2554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conv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9" idx="3"/>
              <a:endCxn id="7" idx="1"/>
            </p:cNvCxnSpPr>
            <p:nvPr/>
          </p:nvCxnSpPr>
          <p:spPr>
            <a:xfrm>
              <a:off x="4572000" y="5008678"/>
              <a:ext cx="480823" cy="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8" idx="1"/>
            </p:cNvCxnSpPr>
            <p:nvPr/>
          </p:nvCxnSpPr>
          <p:spPr>
            <a:xfrm>
              <a:off x="4572000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863446" y="4027505"/>
              <a:ext cx="15840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SSD detector</a:t>
              </a:r>
              <a:endParaRPr lang="zh-TW" altLang="en-US" dirty="0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3164541" y="5032980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3164541" y="5835671"/>
              <a:ext cx="4808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7946737" y="2934003"/>
            <a:ext cx="2558212" cy="1082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Boundary Box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prob.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(# anchor * </a:t>
            </a:r>
            <a:r>
              <a:rPr lang="en-US" altLang="zh-TW" dirty="0" smtClean="0">
                <a:solidFill>
                  <a:schemeClr val="tx1"/>
                </a:solidFill>
              </a:rPr>
              <a:t>((4+1)+C))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854" y="3340776"/>
            <a:ext cx="926636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conv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>
            <a:stCxn id="21" idx="3"/>
            <a:endCxn id="20" idx="1"/>
          </p:cNvCxnSpPr>
          <p:nvPr/>
        </p:nvCxnSpPr>
        <p:spPr>
          <a:xfrm>
            <a:off x="7573490" y="3468523"/>
            <a:ext cx="373247" cy="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66031" y="3492825"/>
            <a:ext cx="48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155856" y="2517147"/>
            <a:ext cx="4446494" cy="1896036"/>
          </a:xfrm>
          <a:prstGeom prst="roundRect">
            <a:avLst/>
          </a:prstGeom>
          <a:noFill/>
          <a:ln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669620" y="204553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YOLO detector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Brief Introduction</a:t>
            </a:r>
          </a:p>
          <a:p>
            <a:r>
              <a:rPr lang="zh-TW" altLang="en-US" sz="3600" dirty="0" smtClean="0"/>
              <a:t>直覺的方式建立自己的物件偵測模型</a:t>
            </a:r>
            <a:endParaRPr lang="en-US" altLang="zh-TW" sz="3600" dirty="0" smtClean="0"/>
          </a:p>
          <a:p>
            <a:r>
              <a:rPr lang="en-US" altLang="zh-TW" sz="3600" smtClean="0"/>
              <a:t>YOLOv1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11554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9729" y="918620"/>
            <a:ext cx="6705600" cy="5899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96770" y="1888219"/>
            <a:ext cx="4977114" cy="569232"/>
          </a:xfrm>
        </p:spPr>
        <p:txBody>
          <a:bodyPr/>
          <a:lstStyle/>
          <a:p>
            <a:pPr algn="ctr"/>
            <a:r>
              <a:rPr lang="zh-TW" altLang="en-US" dirty="0"/>
              <a:t>最後一層是</a:t>
            </a:r>
            <a:r>
              <a:rPr lang="en-US" altLang="zh-TW" dirty="0" smtClean="0"/>
              <a:t>7*7*14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929436" y="922374"/>
            <a:ext cx="6274138" cy="58995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1851522">
            <a:off x="8631871" y="5820263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1851522">
            <a:off x="9669926" y="5784182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418" y="3338495"/>
            <a:ext cx="2578832" cy="180457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83570" y="1795659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rot="2798387">
            <a:off x="5396208" y="428856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36" y="2133428"/>
            <a:ext cx="2164268" cy="18045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2798387">
            <a:off x="6430257" y="416082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535418" y="255410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左大括弧 14"/>
          <p:cNvSpPr/>
          <p:nvPr/>
        </p:nvSpPr>
        <p:spPr>
          <a:xfrm rot="16200000">
            <a:off x="9333964" y="482079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/>
          <p:cNvSpPr/>
          <p:nvPr/>
        </p:nvSpPr>
        <p:spPr>
          <a:xfrm rot="16200000">
            <a:off x="10385244" y="482079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728844" y="940415"/>
            <a:ext cx="1226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SSD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18" name="左大括弧 17"/>
          <p:cNvSpPr/>
          <p:nvPr/>
        </p:nvSpPr>
        <p:spPr>
          <a:xfrm rot="16200000">
            <a:off x="6698838" y="3587234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左大括弧 18"/>
          <p:cNvSpPr/>
          <p:nvPr/>
        </p:nvSpPr>
        <p:spPr>
          <a:xfrm rot="16200000">
            <a:off x="7582422" y="3605996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46713" y="1127985"/>
            <a:ext cx="108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YOLOv1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2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2" y="2571354"/>
            <a:ext cx="5849110" cy="4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729" y="976495"/>
            <a:ext cx="6705600" cy="5899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866604" y="958454"/>
            <a:ext cx="6325395" cy="58995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9269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SSD vs YOLO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 rot="1851522">
            <a:off x="8620296" y="5856343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 rot="1851522">
            <a:off x="9658351" y="5820262"/>
            <a:ext cx="27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Probability for Box 2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43" y="3374575"/>
            <a:ext cx="2578832" cy="18045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71995" y="1831739"/>
            <a:ext cx="2084294" cy="2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Boundary Box (5)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 rot="2798387">
            <a:off x="5384633" y="432464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61" y="2169508"/>
            <a:ext cx="2164268" cy="180457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 rot="2798387">
            <a:off x="6418682" y="419690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523843" y="2590180"/>
            <a:ext cx="2462963" cy="58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Class confidence (C=4+1)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左大括弧 21"/>
          <p:cNvSpPr/>
          <p:nvPr/>
        </p:nvSpPr>
        <p:spPr>
          <a:xfrm rot="16200000">
            <a:off x="9322389" y="4856873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/>
          <p:cNvSpPr/>
          <p:nvPr/>
        </p:nvSpPr>
        <p:spPr>
          <a:xfrm rot="16200000">
            <a:off x="10373669" y="4856872"/>
            <a:ext cx="385500" cy="10300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276983" y="1127985"/>
            <a:ext cx="1226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YOLOv2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13026" y="2069920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#Anchor * (5+4)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0" y="2590180"/>
            <a:ext cx="4621213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文字方塊 29"/>
          <p:cNvSpPr txBox="1"/>
          <p:nvPr/>
        </p:nvSpPr>
        <p:spPr>
          <a:xfrm rot="2798387">
            <a:off x="423051" y="540641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Box1</a:t>
            </a:r>
          </a:p>
          <a:p>
            <a:pPr algn="ctr"/>
            <a:r>
              <a:rPr lang="en-US" altLang="zh-TW" dirty="0" smtClean="0"/>
              <a:t>(Confidence,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 rot="2870271">
            <a:off x="1533407" y="5306124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 1</a:t>
            </a:r>
          </a:p>
          <a:p>
            <a:pPr algn="ctr"/>
            <a:r>
              <a:rPr lang="en-US" altLang="zh-TW" dirty="0" smtClean="0"/>
              <a:t>Class Probabilities (c=4)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 rot="2798387">
            <a:off x="2519194" y="5286114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Box2</a:t>
            </a:r>
          </a:p>
          <a:p>
            <a:pPr algn="ctr"/>
            <a:r>
              <a:rPr lang="en-US" altLang="zh-TW" dirty="0" smtClean="0"/>
              <a:t>(Confidence, </a:t>
            </a:r>
            <a:r>
              <a:rPr lang="en-US" altLang="zh-TW" dirty="0" err="1" smtClean="0"/>
              <a:t>tx</a:t>
            </a:r>
            <a:r>
              <a:rPr lang="en-US" altLang="zh-TW" dirty="0" smtClean="0"/>
              <a:t>, ty, 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 rot="2870271">
            <a:off x="3647958" y="5306123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Box 2</a:t>
            </a:r>
          </a:p>
          <a:p>
            <a:pPr algn="ctr"/>
            <a:r>
              <a:rPr lang="en-US" altLang="zh-TW" dirty="0" smtClean="0"/>
              <a:t>Class Probabilities (c=4)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8717269" y="976495"/>
            <a:ext cx="1226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/>
              <a:t>SSD</a:t>
            </a:r>
          </a:p>
          <a:p>
            <a:pPr algn="ctr"/>
            <a:r>
              <a:rPr lang="en-US" altLang="zh-TW" b="1" dirty="0" smtClean="0"/>
              <a:t># class =4</a:t>
            </a:r>
            <a:endParaRPr lang="zh-TW" altLang="en-US" b="1" dirty="0"/>
          </a:p>
        </p:txBody>
      </p:sp>
      <p:sp>
        <p:nvSpPr>
          <p:cNvPr id="25" name="左大括弧 24"/>
          <p:cNvSpPr/>
          <p:nvPr/>
        </p:nvSpPr>
        <p:spPr>
          <a:xfrm rot="16200000">
            <a:off x="6687263" y="3623314"/>
            <a:ext cx="221852" cy="82776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大括弧 25"/>
          <p:cNvSpPr/>
          <p:nvPr/>
        </p:nvSpPr>
        <p:spPr>
          <a:xfrm rot="16200000">
            <a:off x="7570847" y="3642076"/>
            <a:ext cx="186404" cy="82568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左大括弧 34"/>
          <p:cNvSpPr/>
          <p:nvPr/>
        </p:nvSpPr>
        <p:spPr>
          <a:xfrm rot="16200000">
            <a:off x="1397887" y="4076624"/>
            <a:ext cx="221852" cy="111622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左大括弧 35"/>
          <p:cNvSpPr/>
          <p:nvPr/>
        </p:nvSpPr>
        <p:spPr>
          <a:xfrm rot="16200000">
            <a:off x="2405609" y="4200139"/>
            <a:ext cx="186404" cy="844378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左大括弧 38"/>
          <p:cNvSpPr/>
          <p:nvPr/>
        </p:nvSpPr>
        <p:spPr>
          <a:xfrm rot="16200000">
            <a:off x="3366226" y="4086589"/>
            <a:ext cx="221852" cy="1116224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左大括弧 39"/>
          <p:cNvSpPr/>
          <p:nvPr/>
        </p:nvSpPr>
        <p:spPr>
          <a:xfrm rot="16200000">
            <a:off x="4373948" y="4210104"/>
            <a:ext cx="186404" cy="844378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63281"/>
          </a:xfrm>
        </p:spPr>
        <p:txBody>
          <a:bodyPr/>
          <a:lstStyle/>
          <a:p>
            <a:pPr algn="ctr"/>
            <a:r>
              <a:rPr lang="en-US" altLang="zh-TW" i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Feature Extractor</a:t>
            </a:r>
            <a:endParaRPr lang="zh-TW" alt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09600" y="1361442"/>
            <a:ext cx="10972800" cy="595066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可以做什麼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100" y="1873923"/>
            <a:ext cx="9774074" cy="215900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09600" y="4961724"/>
            <a:ext cx="2717673" cy="1784269"/>
            <a:chOff x="1079500" y="2255520"/>
            <a:chExt cx="2717673" cy="1784269"/>
          </a:xfrm>
        </p:grpSpPr>
        <p:sp>
          <p:nvSpPr>
            <p:cNvPr id="8" name="立方體 7"/>
            <p:cNvSpPr/>
            <p:nvPr/>
          </p:nvSpPr>
          <p:spPr>
            <a:xfrm>
              <a:off x="1079500" y="2255520"/>
              <a:ext cx="2184400" cy="939800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333499" y="367045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 channel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右大括弧 9"/>
            <p:cNvSpPr/>
            <p:nvPr/>
          </p:nvSpPr>
          <p:spPr>
            <a:xfrm rot="5400000">
              <a:off x="1818640" y="2488086"/>
              <a:ext cx="477519" cy="19558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046951" y="3049508"/>
              <a:ext cx="584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212972" y="2412438"/>
              <a:ext cx="584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右大括弧 12"/>
            <p:cNvSpPr/>
            <p:nvPr/>
          </p:nvSpPr>
          <p:spPr>
            <a:xfrm rot="2643611">
              <a:off x="3143354" y="2966939"/>
              <a:ext cx="139237" cy="33359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右大括弧 13"/>
            <p:cNvSpPr/>
            <p:nvPr/>
          </p:nvSpPr>
          <p:spPr>
            <a:xfrm>
              <a:off x="3274219" y="2257333"/>
              <a:ext cx="139237" cy="67954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284351" y="2644535"/>
              <a:ext cx="13580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</a:t>
              </a:r>
              <a:endParaRPr lang="zh-TW" altLang="en-US" dirty="0"/>
            </a:p>
          </p:txBody>
        </p:sp>
      </p:grpSp>
      <p:cxnSp>
        <p:nvCxnSpPr>
          <p:cNvPr id="16" name="弧形接點 15"/>
          <p:cNvCxnSpPr>
            <a:endCxn id="8" idx="0"/>
          </p:cNvCxnSpPr>
          <p:nvPr/>
        </p:nvCxnSpPr>
        <p:spPr>
          <a:xfrm rot="5400000">
            <a:off x="3359927" y="1872177"/>
            <a:ext cx="1548896" cy="46301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352066" y="4626013"/>
            <a:ext cx="779567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這張圖是貓還是夠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(Classification)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框出圖片內有貓和狗的位置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從框出的物件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貓和狗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中的描繪出實際物件的輪廓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(Instance Segmentation)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把圖片描繪出物件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貓和狗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的輪廓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 Segmentation)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3287484" y="5294049"/>
            <a:ext cx="1064582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4653280" y="5118642"/>
            <a:ext cx="4683760" cy="3693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8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物件偵測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9" y="2320341"/>
            <a:ext cx="1840469" cy="2453958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181810" y="2952615"/>
            <a:ext cx="2074446" cy="1791204"/>
            <a:chOff x="1079500" y="2248585"/>
            <a:chExt cx="2074446" cy="1791204"/>
          </a:xfrm>
        </p:grpSpPr>
        <p:sp>
          <p:nvSpPr>
            <p:cNvPr id="6" name="立方體 5"/>
            <p:cNvSpPr/>
            <p:nvPr/>
          </p:nvSpPr>
          <p:spPr>
            <a:xfrm>
              <a:off x="1079500" y="2255520"/>
              <a:ext cx="1583734" cy="939800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33499" y="367045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右大括弧 7"/>
            <p:cNvSpPr/>
            <p:nvPr/>
          </p:nvSpPr>
          <p:spPr>
            <a:xfrm rot="5400000">
              <a:off x="1531660" y="2775067"/>
              <a:ext cx="477519" cy="138184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498624" y="3054199"/>
              <a:ext cx="584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715350" y="2403690"/>
              <a:ext cx="438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右大括弧 10"/>
            <p:cNvSpPr/>
            <p:nvPr/>
          </p:nvSpPr>
          <p:spPr>
            <a:xfrm rot="2643611">
              <a:off x="2595027" y="2971630"/>
              <a:ext cx="139237" cy="33359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右大括弧 11"/>
            <p:cNvSpPr/>
            <p:nvPr/>
          </p:nvSpPr>
          <p:spPr>
            <a:xfrm>
              <a:off x="2705476" y="2248585"/>
              <a:ext cx="139237" cy="67954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03276" y="2654335"/>
              <a:ext cx="13580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</a:t>
              </a:r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2673116" y="2903979"/>
            <a:ext cx="1910080" cy="13004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u="sng" dirty="0" smtClean="0"/>
              <a:t>Backbone </a:t>
            </a:r>
            <a:r>
              <a:rPr lang="en-US" altLang="zh-TW" sz="2400" b="1" u="sng" dirty="0" err="1" smtClean="0"/>
              <a:t>NetWork</a:t>
            </a:r>
            <a:endParaRPr lang="zh-TW" altLang="en-US" sz="2400" b="1" u="sng" dirty="0"/>
          </a:p>
        </p:txBody>
      </p:sp>
      <p:cxnSp>
        <p:nvCxnSpPr>
          <p:cNvPr id="16" name="直線單箭頭接點 15"/>
          <p:cNvCxnSpPr>
            <a:stCxn id="4" idx="3"/>
            <a:endCxn id="15" idx="1"/>
          </p:cNvCxnSpPr>
          <p:nvPr/>
        </p:nvCxnSpPr>
        <p:spPr>
          <a:xfrm>
            <a:off x="2075868" y="3547320"/>
            <a:ext cx="597248" cy="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5" idx="3"/>
            <a:endCxn id="6" idx="2"/>
          </p:cNvCxnSpPr>
          <p:nvPr/>
        </p:nvCxnSpPr>
        <p:spPr>
          <a:xfrm flipV="1">
            <a:off x="4583196" y="3546925"/>
            <a:ext cx="598614" cy="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46926" y="2647165"/>
            <a:ext cx="875484" cy="13004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u="sng" dirty="0" smtClean="0"/>
              <a:t>GAP</a:t>
            </a:r>
            <a:endParaRPr lang="zh-TW" altLang="en-US" sz="2400" b="1" u="sng" dirty="0"/>
          </a:p>
        </p:txBody>
      </p:sp>
      <p:cxnSp>
        <p:nvCxnSpPr>
          <p:cNvPr id="24" name="直線單箭頭接點 23"/>
          <p:cNvCxnSpPr>
            <a:stCxn id="10" idx="3"/>
            <a:endCxn id="23" idx="1"/>
          </p:cNvCxnSpPr>
          <p:nvPr/>
        </p:nvCxnSpPr>
        <p:spPr>
          <a:xfrm>
            <a:off x="7256256" y="3292386"/>
            <a:ext cx="490670" cy="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8800902" y="252030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800902" y="284045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8800902" y="31802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8811984" y="38307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8744164" y="3426203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10051997" y="219770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10051997" y="25178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10051997" y="285762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10051997" y="31738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10069259" y="3831614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10069259" y="4147832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>
            <a:stCxn id="31" idx="6"/>
            <a:endCxn id="36" idx="2"/>
          </p:cNvCxnSpPr>
          <p:nvPr/>
        </p:nvCxnSpPr>
        <p:spPr>
          <a:xfrm flipV="1">
            <a:off x="8980902" y="2287703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2" idx="6"/>
            <a:endCxn id="36" idx="2"/>
          </p:cNvCxnSpPr>
          <p:nvPr/>
        </p:nvCxnSpPr>
        <p:spPr>
          <a:xfrm flipV="1">
            <a:off x="8980902" y="2287703"/>
            <a:ext cx="1071095" cy="64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33" idx="6"/>
            <a:endCxn id="36" idx="2"/>
          </p:cNvCxnSpPr>
          <p:nvPr/>
        </p:nvCxnSpPr>
        <p:spPr>
          <a:xfrm flipV="1">
            <a:off x="8980902" y="2287703"/>
            <a:ext cx="1071095" cy="982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4" idx="6"/>
            <a:endCxn id="36" idx="2"/>
          </p:cNvCxnSpPr>
          <p:nvPr/>
        </p:nvCxnSpPr>
        <p:spPr>
          <a:xfrm flipV="1">
            <a:off x="8991984" y="2287703"/>
            <a:ext cx="1060013" cy="163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31" idx="6"/>
            <a:endCxn id="37" idx="2"/>
          </p:cNvCxnSpPr>
          <p:nvPr/>
        </p:nvCxnSpPr>
        <p:spPr>
          <a:xfrm flipV="1">
            <a:off x="8980902" y="2607855"/>
            <a:ext cx="1071095" cy="2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32" idx="6"/>
            <a:endCxn id="37" idx="2"/>
          </p:cNvCxnSpPr>
          <p:nvPr/>
        </p:nvCxnSpPr>
        <p:spPr>
          <a:xfrm flipV="1">
            <a:off x="8980902" y="2607855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33" idx="6"/>
            <a:endCxn id="37" idx="2"/>
          </p:cNvCxnSpPr>
          <p:nvPr/>
        </p:nvCxnSpPr>
        <p:spPr>
          <a:xfrm flipV="1">
            <a:off x="8980902" y="2607855"/>
            <a:ext cx="1071095" cy="66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34" idx="5"/>
            <a:endCxn id="37" idx="2"/>
          </p:cNvCxnSpPr>
          <p:nvPr/>
        </p:nvCxnSpPr>
        <p:spPr>
          <a:xfrm flipV="1">
            <a:off x="8965624" y="2607855"/>
            <a:ext cx="1086373" cy="1376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31" idx="6"/>
            <a:endCxn id="38" idx="2"/>
          </p:cNvCxnSpPr>
          <p:nvPr/>
        </p:nvCxnSpPr>
        <p:spPr>
          <a:xfrm>
            <a:off x="8980902" y="2610301"/>
            <a:ext cx="1071095" cy="337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32" idx="6"/>
            <a:endCxn id="38" idx="2"/>
          </p:cNvCxnSpPr>
          <p:nvPr/>
        </p:nvCxnSpPr>
        <p:spPr>
          <a:xfrm>
            <a:off x="8980902" y="2930453"/>
            <a:ext cx="1071095" cy="17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33" idx="6"/>
            <a:endCxn id="38" idx="2"/>
          </p:cNvCxnSpPr>
          <p:nvPr/>
        </p:nvCxnSpPr>
        <p:spPr>
          <a:xfrm flipV="1">
            <a:off x="8980902" y="2947626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34" idx="6"/>
            <a:endCxn id="38" idx="2"/>
          </p:cNvCxnSpPr>
          <p:nvPr/>
        </p:nvCxnSpPr>
        <p:spPr>
          <a:xfrm flipV="1">
            <a:off x="8991984" y="2947626"/>
            <a:ext cx="1060013" cy="973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31" idx="6"/>
            <a:endCxn id="39" idx="2"/>
          </p:cNvCxnSpPr>
          <p:nvPr/>
        </p:nvCxnSpPr>
        <p:spPr>
          <a:xfrm>
            <a:off x="8980902" y="2610301"/>
            <a:ext cx="1071095" cy="6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32" idx="6"/>
            <a:endCxn id="39" idx="2"/>
          </p:cNvCxnSpPr>
          <p:nvPr/>
        </p:nvCxnSpPr>
        <p:spPr>
          <a:xfrm>
            <a:off x="8980902" y="2930453"/>
            <a:ext cx="1071095" cy="333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33" idx="6"/>
            <a:endCxn id="39" idx="2"/>
          </p:cNvCxnSpPr>
          <p:nvPr/>
        </p:nvCxnSpPr>
        <p:spPr>
          <a:xfrm flipV="1">
            <a:off x="8980902" y="3263844"/>
            <a:ext cx="1071095" cy="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34" idx="6"/>
            <a:endCxn id="39" idx="2"/>
          </p:cNvCxnSpPr>
          <p:nvPr/>
        </p:nvCxnSpPr>
        <p:spPr>
          <a:xfrm flipV="1">
            <a:off x="8991984" y="3263844"/>
            <a:ext cx="1060013" cy="656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31" idx="6"/>
            <a:endCxn id="40" idx="2"/>
          </p:cNvCxnSpPr>
          <p:nvPr/>
        </p:nvCxnSpPr>
        <p:spPr>
          <a:xfrm>
            <a:off x="8980902" y="2610301"/>
            <a:ext cx="1088357" cy="131131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32" idx="6"/>
            <a:endCxn id="40" idx="2"/>
          </p:cNvCxnSpPr>
          <p:nvPr/>
        </p:nvCxnSpPr>
        <p:spPr>
          <a:xfrm>
            <a:off x="8980902" y="2930453"/>
            <a:ext cx="1088357" cy="99116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33" idx="6"/>
            <a:endCxn id="40" idx="2"/>
          </p:cNvCxnSpPr>
          <p:nvPr/>
        </p:nvCxnSpPr>
        <p:spPr>
          <a:xfrm>
            <a:off x="8980902" y="3270224"/>
            <a:ext cx="1088357" cy="65139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34" idx="6"/>
            <a:endCxn id="40" idx="2"/>
          </p:cNvCxnSpPr>
          <p:nvPr/>
        </p:nvCxnSpPr>
        <p:spPr>
          <a:xfrm>
            <a:off x="8991984" y="3920733"/>
            <a:ext cx="1077275" cy="88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31" idx="7"/>
            <a:endCxn id="41" idx="2"/>
          </p:cNvCxnSpPr>
          <p:nvPr/>
        </p:nvCxnSpPr>
        <p:spPr>
          <a:xfrm>
            <a:off x="8954542" y="2546661"/>
            <a:ext cx="1114717" cy="169117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32" idx="6"/>
            <a:endCxn id="41" idx="2"/>
          </p:cNvCxnSpPr>
          <p:nvPr/>
        </p:nvCxnSpPr>
        <p:spPr>
          <a:xfrm>
            <a:off x="8980902" y="2930453"/>
            <a:ext cx="1088357" cy="130737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33" idx="6"/>
            <a:endCxn id="41" idx="2"/>
          </p:cNvCxnSpPr>
          <p:nvPr/>
        </p:nvCxnSpPr>
        <p:spPr>
          <a:xfrm>
            <a:off x="8980902" y="3270224"/>
            <a:ext cx="1088357" cy="96760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34" idx="6"/>
            <a:endCxn id="41" idx="2"/>
          </p:cNvCxnSpPr>
          <p:nvPr/>
        </p:nvCxnSpPr>
        <p:spPr>
          <a:xfrm>
            <a:off x="8991984" y="3920733"/>
            <a:ext cx="1077275" cy="31709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群組 140"/>
          <p:cNvGrpSpPr/>
          <p:nvPr/>
        </p:nvGrpSpPr>
        <p:grpSpPr>
          <a:xfrm>
            <a:off x="-47170" y="3292386"/>
            <a:ext cx="2730207" cy="2910650"/>
            <a:chOff x="-47170" y="3292386"/>
            <a:chExt cx="2730207" cy="2910650"/>
          </a:xfrm>
        </p:grpSpPr>
        <p:grpSp>
          <p:nvGrpSpPr>
            <p:cNvPr id="123" name="群組 122"/>
            <p:cNvGrpSpPr/>
            <p:nvPr/>
          </p:nvGrpSpPr>
          <p:grpSpPr>
            <a:xfrm>
              <a:off x="358525" y="3292386"/>
              <a:ext cx="1555185" cy="1375798"/>
              <a:chOff x="358525" y="3292386"/>
              <a:chExt cx="1555185" cy="1375798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448525" y="3353845"/>
                <a:ext cx="1375185" cy="12528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橢圓 120"/>
              <p:cNvSpPr/>
              <p:nvPr/>
            </p:nvSpPr>
            <p:spPr>
              <a:xfrm>
                <a:off x="358525" y="3292386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橢圓 121"/>
              <p:cNvSpPr/>
              <p:nvPr/>
            </p:nvSpPr>
            <p:spPr>
              <a:xfrm>
                <a:off x="1733710" y="4488184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-47170" y="5156802"/>
                  <a:ext cx="13349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7170" y="5156802"/>
                  <a:ext cx="13349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1348086" y="4900652"/>
                  <a:ext cx="13349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086" y="4900652"/>
                  <a:ext cx="133495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弧形接點 126"/>
            <p:cNvCxnSpPr>
              <a:stCxn id="121" idx="4"/>
              <a:endCxn id="124" idx="0"/>
            </p:cNvCxnSpPr>
            <p:nvPr/>
          </p:nvCxnSpPr>
          <p:spPr>
            <a:xfrm rot="16200000" flipH="1">
              <a:off x="-307793" y="4228703"/>
              <a:ext cx="1684416" cy="17178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弧形接點 130"/>
            <p:cNvCxnSpPr>
              <a:stCxn id="122" idx="5"/>
              <a:endCxn id="125" idx="0"/>
            </p:cNvCxnSpPr>
            <p:nvPr/>
          </p:nvCxnSpPr>
          <p:spPr>
            <a:xfrm rot="16200000" flipH="1">
              <a:off x="1822042" y="4707132"/>
              <a:ext cx="258828" cy="12821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/>
                <p:cNvSpPr txBox="1"/>
                <p:nvPr/>
              </p:nvSpPr>
              <p:spPr>
                <a:xfrm>
                  <a:off x="1066234" y="5833704"/>
                  <a:ext cx="13349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物件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6" name="文字方塊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34" y="5833704"/>
                  <a:ext cx="133495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弧形接點 136"/>
            <p:cNvCxnSpPr>
              <a:stCxn id="120" idx="2"/>
              <a:endCxn id="136" idx="0"/>
            </p:cNvCxnSpPr>
            <p:nvPr/>
          </p:nvCxnSpPr>
          <p:spPr>
            <a:xfrm rot="16200000" flipH="1">
              <a:off x="821425" y="4921418"/>
              <a:ext cx="1226979" cy="59759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群組 147"/>
          <p:cNvGrpSpPr/>
          <p:nvPr/>
        </p:nvGrpSpPr>
        <p:grpSpPr>
          <a:xfrm>
            <a:off x="10231997" y="2103037"/>
            <a:ext cx="1307023" cy="2294258"/>
            <a:chOff x="10231997" y="2103037"/>
            <a:chExt cx="1307023" cy="2294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/>
                <p:cNvSpPr txBox="1"/>
                <p:nvPr/>
              </p:nvSpPr>
              <p:spPr>
                <a:xfrm>
                  <a:off x="10249259" y="2103037"/>
                  <a:ext cx="632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2" name="文字方塊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259" y="2103037"/>
                  <a:ext cx="63210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918"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10245005" y="2355812"/>
                  <a:ext cx="63635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005" y="2355812"/>
                  <a:ext cx="6363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918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/>
                <p:cNvSpPr txBox="1"/>
                <p:nvPr/>
              </p:nvSpPr>
              <p:spPr>
                <a:xfrm>
                  <a:off x="10236251" y="2754235"/>
                  <a:ext cx="632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𝑎𝑥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4" name="文字方塊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6251" y="2754235"/>
                  <a:ext cx="63210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/>
                <p:cNvSpPr/>
                <p:nvPr/>
              </p:nvSpPr>
              <p:spPr>
                <a:xfrm>
                  <a:off x="10231997" y="3007010"/>
                  <a:ext cx="63635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𝑎𝑥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5" name="矩形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1997" y="3007010"/>
                  <a:ext cx="63635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918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/>
                <p:cNvSpPr/>
                <p:nvPr/>
              </p:nvSpPr>
              <p:spPr>
                <a:xfrm>
                  <a:off x="10254254" y="3707928"/>
                  <a:ext cx="1284766" cy="391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𝑏𝑎𝑐𝑘𝑔𝑟𝑜𝑢𝑛𝑑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矩形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4254" y="3707928"/>
                  <a:ext cx="1284766" cy="39190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4615" r="-1422" b="-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10238977" y="4005649"/>
                  <a:ext cx="907557" cy="391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𝑜𝑏𝑗𝑒𝑐𝑡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8977" y="4005649"/>
                  <a:ext cx="907557" cy="3916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4688" b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07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5" y="1329632"/>
            <a:ext cx="9308352" cy="33439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物件偵測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80527" y="3789680"/>
                <a:ext cx="3789680" cy="223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dirty="0" smtClean="0"/>
                  <a:t>目標</a:t>
                </a:r>
                <a:r>
                  <a:rPr lang="en-US" altLang="zh-TW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→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cs typeface="Times New Roman" panose="02020603050405020304" pitchFamily="18" charset="0"/>
                  </a:rPr>
                  <a:t>3.</a:t>
                </a:r>
                <a:r>
                  <a:rPr lang="zh-TW" alt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𝑏𝑎𝑐𝑘𝑔𝑟𝑜𝑢𝑛𝑑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𝑏𝑎𝑐𝑘𝑔𝑟𝑜𝑢𝑛𝑑</m:t>
                        </m:r>
                      </m:sub>
                    </m:sSub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cs typeface="Times New Roman" panose="02020603050405020304" pitchFamily="18" charset="0"/>
                  </a:rPr>
                  <a:t>4</a:t>
                </a:r>
                <a:r>
                  <a:rPr lang="en-US" altLang="zh-TW" dirty="0" smtClean="0">
                    <a:cs typeface="Times New Roman" panose="02020603050405020304" pitchFamily="18" charset="0"/>
                  </a:rPr>
                  <a:t>.</a:t>
                </a:r>
                <a:r>
                  <a:rPr lang="zh-TW" alt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27" y="3789680"/>
                <a:ext cx="3789680" cy="2237151"/>
              </a:xfrm>
              <a:prstGeom prst="rect">
                <a:avLst/>
              </a:prstGeom>
              <a:blipFill rotWithShape="0">
                <a:blip r:embed="rId3"/>
                <a:stretch>
                  <a:fillRect l="-1449" b="-10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17567" y="4929449"/>
                <a:ext cx="23519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物件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One-hot Encoder</a:t>
                </a: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67" y="4929449"/>
                <a:ext cx="235192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777" t="-5660" r="-12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1288595"/>
                  </p:ext>
                </p:extLst>
              </p:nvPr>
            </p:nvGraphicFramePr>
            <p:xfrm>
              <a:off x="942224" y="5344054"/>
              <a:ext cx="3466339" cy="75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693"/>
                    <a:gridCol w="1809623"/>
                    <a:gridCol w="132302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Background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Object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TW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𝑏𝑎𝑐𝑘𝑔𝑟𝑜𝑢𝑛𝑑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𝑜𝑏𝑗𝑒𝑐𝑡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1288595"/>
                  </p:ext>
                </p:extLst>
              </p:nvPr>
            </p:nvGraphicFramePr>
            <p:xfrm>
              <a:off x="942224" y="5344054"/>
              <a:ext cx="3466339" cy="75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693"/>
                    <a:gridCol w="1809623"/>
                    <a:gridCol w="132302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Background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Object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881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TW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8855" t="-104688" r="-74747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1927" t="-104688" r="-1835" b="-171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3" name="群組 22"/>
          <p:cNvGrpSpPr/>
          <p:nvPr/>
        </p:nvGrpSpPr>
        <p:grpSpPr>
          <a:xfrm>
            <a:off x="4680527" y="4307839"/>
            <a:ext cx="7303192" cy="1676293"/>
            <a:chOff x="4208087" y="4307839"/>
            <a:chExt cx="7303192" cy="1676293"/>
          </a:xfrm>
        </p:grpSpPr>
        <p:sp>
          <p:nvSpPr>
            <p:cNvPr id="9" name="圓角矩形 8"/>
            <p:cNvSpPr/>
            <p:nvPr/>
          </p:nvSpPr>
          <p:spPr>
            <a:xfrm>
              <a:off x="4208087" y="4307839"/>
              <a:ext cx="3332480" cy="822853"/>
            </a:xfrm>
            <a:prstGeom prst="round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208087" y="5161279"/>
              <a:ext cx="3332480" cy="822853"/>
            </a:xfrm>
            <a:prstGeom prst="roundRect">
              <a:avLst/>
            </a:prstGeom>
            <a:noFill/>
            <a:ln w="508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181967" y="4539733"/>
              <a:ext cx="18069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Regerssion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MSE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單箭頭接點 14"/>
            <p:cNvCxnSpPr>
              <a:stCxn id="9" idx="3"/>
              <a:endCxn id="11" idx="1"/>
            </p:cNvCxnSpPr>
            <p:nvPr/>
          </p:nvCxnSpPr>
          <p:spPr>
            <a:xfrm>
              <a:off x="7540567" y="4719266"/>
              <a:ext cx="641400" cy="5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8222022" y="5386419"/>
              <a:ext cx="32892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Classification: Cross Entropy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單箭頭接點 17"/>
            <p:cNvCxnSpPr>
              <a:stCxn id="10" idx="3"/>
              <a:endCxn id="17" idx="1"/>
            </p:cNvCxnSpPr>
            <p:nvPr/>
          </p:nvCxnSpPr>
          <p:spPr>
            <a:xfrm flipV="1">
              <a:off x="7540567" y="5571085"/>
              <a:ext cx="681455" cy="16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10726425" y="2514780"/>
            <a:ext cx="1148080" cy="652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u="sng" dirty="0" smtClean="0">
                <a:solidFill>
                  <a:schemeClr val="tx1"/>
                </a:solidFill>
              </a:rPr>
              <a:t>Class Confidence</a:t>
            </a:r>
            <a:endParaRPr lang="zh-TW" alt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726425" y="1391165"/>
            <a:ext cx="1148080" cy="8123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u="sng" dirty="0" smtClean="0">
                <a:solidFill>
                  <a:schemeClr val="tx1"/>
                </a:solidFill>
              </a:rPr>
              <a:t>Boundary Box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749987" y="6184809"/>
            <a:ext cx="8526187" cy="58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最小化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{MSE (Regression)+Cross Entropy (Classification)}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85807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上述的架構會有問題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7" y="1598722"/>
            <a:ext cx="3669030" cy="4892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2492" y="5294739"/>
            <a:ext cx="663995" cy="60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41232" y="4189839"/>
            <a:ext cx="999275" cy="998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94010" y="3683861"/>
            <a:ext cx="621558" cy="620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618299" y="4479113"/>
            <a:ext cx="4919240" cy="669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Tx/>
              <a:buChar char="-"/>
            </a:pPr>
            <a:r>
              <a:rPr lang="zh-TW" altLang="en-US" sz="2800" dirty="0" smtClean="0"/>
              <a:t>物件數超過</a:t>
            </a:r>
            <a:r>
              <a:rPr lang="en-US" altLang="zh-TW" sz="2800" dirty="0" smtClean="0"/>
              <a:t>1 ????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57" y="1598722"/>
            <a:ext cx="7530874" cy="27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圖片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1826214"/>
            <a:ext cx="3146469" cy="41952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預測</a:t>
            </a:r>
            <a:r>
              <a:rPr lang="zh-TW" altLang="en-US" dirty="0" smtClean="0"/>
              <a:t>框增加到</a:t>
            </a:r>
            <a:r>
              <a:rPr lang="en-US" altLang="zh-TW" dirty="0" smtClean="0"/>
              <a:t>B</a:t>
            </a:r>
            <a:r>
              <a:rPr lang="zh-TW" altLang="en-US" dirty="0" smtClean="0"/>
              <a:t>個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06253" y="2336943"/>
            <a:ext cx="1391031" cy="92968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u="sng" dirty="0" smtClean="0"/>
              <a:t>Backbone </a:t>
            </a:r>
            <a:r>
              <a:rPr lang="en-US" altLang="zh-TW" sz="2000" b="1" u="sng" dirty="0" err="1" smtClean="0"/>
              <a:t>NetWork</a:t>
            </a:r>
            <a:endParaRPr lang="zh-TW" altLang="en-US" sz="2000" b="1" u="sng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991596" y="2799694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37209" y="2149454"/>
            <a:ext cx="875484" cy="13004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u="sng" dirty="0" smtClean="0"/>
              <a:t>GAP</a:t>
            </a:r>
            <a:endParaRPr lang="zh-TW" altLang="en-US" sz="2400" b="1" u="sng" dirty="0"/>
          </a:p>
        </p:txBody>
      </p:sp>
      <p:cxnSp>
        <p:nvCxnSpPr>
          <p:cNvPr id="18" name="直線單箭頭接點 17"/>
          <p:cNvCxnSpPr>
            <a:stCxn id="14" idx="3"/>
            <a:endCxn id="17" idx="1"/>
          </p:cNvCxnSpPr>
          <p:nvPr/>
        </p:nvCxnSpPr>
        <p:spPr>
          <a:xfrm flipV="1">
            <a:off x="6097284" y="2799694"/>
            <a:ext cx="839925" cy="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7991185" y="202259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991185" y="234274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991185" y="26825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002267" y="333302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7934447" y="2928492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9242280" y="16999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242280" y="202014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9242280" y="235991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9242280" y="267613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9259542" y="4804563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9259542" y="5120781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/>
          <p:cNvCxnSpPr>
            <a:stCxn id="19" idx="6"/>
            <a:endCxn id="24" idx="2"/>
          </p:cNvCxnSpPr>
          <p:nvPr/>
        </p:nvCxnSpPr>
        <p:spPr>
          <a:xfrm flipV="1">
            <a:off x="8171185" y="1789992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0" idx="6"/>
            <a:endCxn id="24" idx="2"/>
          </p:cNvCxnSpPr>
          <p:nvPr/>
        </p:nvCxnSpPr>
        <p:spPr>
          <a:xfrm flipV="1">
            <a:off x="8171185" y="1789992"/>
            <a:ext cx="1071095" cy="64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1" idx="6"/>
            <a:endCxn id="24" idx="2"/>
          </p:cNvCxnSpPr>
          <p:nvPr/>
        </p:nvCxnSpPr>
        <p:spPr>
          <a:xfrm flipV="1">
            <a:off x="8171185" y="1789992"/>
            <a:ext cx="1071095" cy="982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2" idx="6"/>
            <a:endCxn id="24" idx="2"/>
          </p:cNvCxnSpPr>
          <p:nvPr/>
        </p:nvCxnSpPr>
        <p:spPr>
          <a:xfrm flipV="1">
            <a:off x="8182267" y="1789992"/>
            <a:ext cx="1060013" cy="163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6"/>
            <a:endCxn id="25" idx="2"/>
          </p:cNvCxnSpPr>
          <p:nvPr/>
        </p:nvCxnSpPr>
        <p:spPr>
          <a:xfrm flipV="1">
            <a:off x="8171185" y="2110144"/>
            <a:ext cx="1071095" cy="2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0" idx="6"/>
            <a:endCxn id="25" idx="2"/>
          </p:cNvCxnSpPr>
          <p:nvPr/>
        </p:nvCxnSpPr>
        <p:spPr>
          <a:xfrm flipV="1">
            <a:off x="8171185" y="2110144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1" idx="6"/>
            <a:endCxn id="25" idx="2"/>
          </p:cNvCxnSpPr>
          <p:nvPr/>
        </p:nvCxnSpPr>
        <p:spPr>
          <a:xfrm flipV="1">
            <a:off x="8171185" y="2110144"/>
            <a:ext cx="1071095" cy="66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2" idx="5"/>
            <a:endCxn id="25" idx="2"/>
          </p:cNvCxnSpPr>
          <p:nvPr/>
        </p:nvCxnSpPr>
        <p:spPr>
          <a:xfrm flipV="1">
            <a:off x="8155907" y="2110144"/>
            <a:ext cx="1086373" cy="1376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9" idx="6"/>
            <a:endCxn id="26" idx="2"/>
          </p:cNvCxnSpPr>
          <p:nvPr/>
        </p:nvCxnSpPr>
        <p:spPr>
          <a:xfrm>
            <a:off x="8171185" y="2112590"/>
            <a:ext cx="1071095" cy="337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20" idx="6"/>
            <a:endCxn id="26" idx="2"/>
          </p:cNvCxnSpPr>
          <p:nvPr/>
        </p:nvCxnSpPr>
        <p:spPr>
          <a:xfrm>
            <a:off x="8171185" y="2432742"/>
            <a:ext cx="1071095" cy="17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21" idx="6"/>
            <a:endCxn id="26" idx="2"/>
          </p:cNvCxnSpPr>
          <p:nvPr/>
        </p:nvCxnSpPr>
        <p:spPr>
          <a:xfrm flipV="1">
            <a:off x="8171185" y="2449915"/>
            <a:ext cx="1071095" cy="322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22" idx="6"/>
            <a:endCxn id="26" idx="2"/>
          </p:cNvCxnSpPr>
          <p:nvPr/>
        </p:nvCxnSpPr>
        <p:spPr>
          <a:xfrm flipV="1">
            <a:off x="8182267" y="2449915"/>
            <a:ext cx="1060013" cy="973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9" idx="6"/>
            <a:endCxn id="27" idx="2"/>
          </p:cNvCxnSpPr>
          <p:nvPr/>
        </p:nvCxnSpPr>
        <p:spPr>
          <a:xfrm>
            <a:off x="8171185" y="2112590"/>
            <a:ext cx="1071095" cy="6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0" idx="6"/>
            <a:endCxn id="27" idx="2"/>
          </p:cNvCxnSpPr>
          <p:nvPr/>
        </p:nvCxnSpPr>
        <p:spPr>
          <a:xfrm>
            <a:off x="8171185" y="2432742"/>
            <a:ext cx="1071095" cy="333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21" idx="6"/>
            <a:endCxn id="27" idx="2"/>
          </p:cNvCxnSpPr>
          <p:nvPr/>
        </p:nvCxnSpPr>
        <p:spPr>
          <a:xfrm flipV="1">
            <a:off x="8171185" y="2766133"/>
            <a:ext cx="1071095" cy="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2" idx="6"/>
            <a:endCxn id="27" idx="2"/>
          </p:cNvCxnSpPr>
          <p:nvPr/>
        </p:nvCxnSpPr>
        <p:spPr>
          <a:xfrm flipV="1">
            <a:off x="8182267" y="2766133"/>
            <a:ext cx="1060013" cy="656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9" idx="6"/>
            <a:endCxn id="28" idx="2"/>
          </p:cNvCxnSpPr>
          <p:nvPr/>
        </p:nvCxnSpPr>
        <p:spPr>
          <a:xfrm>
            <a:off x="8171185" y="2112590"/>
            <a:ext cx="1088357" cy="27819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20" idx="6"/>
            <a:endCxn id="28" idx="2"/>
          </p:cNvCxnSpPr>
          <p:nvPr/>
        </p:nvCxnSpPr>
        <p:spPr>
          <a:xfrm>
            <a:off x="8171185" y="2432742"/>
            <a:ext cx="1088357" cy="246182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1" idx="6"/>
            <a:endCxn id="28" idx="2"/>
          </p:cNvCxnSpPr>
          <p:nvPr/>
        </p:nvCxnSpPr>
        <p:spPr>
          <a:xfrm>
            <a:off x="8171185" y="2772513"/>
            <a:ext cx="1088357" cy="21220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2" idx="6"/>
            <a:endCxn id="28" idx="2"/>
          </p:cNvCxnSpPr>
          <p:nvPr/>
        </p:nvCxnSpPr>
        <p:spPr>
          <a:xfrm>
            <a:off x="8182267" y="3423022"/>
            <a:ext cx="1077275" cy="147154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9" idx="7"/>
            <a:endCxn id="29" idx="2"/>
          </p:cNvCxnSpPr>
          <p:nvPr/>
        </p:nvCxnSpPr>
        <p:spPr>
          <a:xfrm>
            <a:off x="8144825" y="2048950"/>
            <a:ext cx="1114717" cy="316183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6"/>
            <a:endCxn id="29" idx="2"/>
          </p:cNvCxnSpPr>
          <p:nvPr/>
        </p:nvCxnSpPr>
        <p:spPr>
          <a:xfrm>
            <a:off x="8171185" y="2432742"/>
            <a:ext cx="1088357" cy="27780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1" idx="6"/>
            <a:endCxn id="29" idx="2"/>
          </p:cNvCxnSpPr>
          <p:nvPr/>
        </p:nvCxnSpPr>
        <p:spPr>
          <a:xfrm>
            <a:off x="8171185" y="2772513"/>
            <a:ext cx="1088357" cy="243826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2" idx="6"/>
            <a:endCxn id="29" idx="2"/>
          </p:cNvCxnSpPr>
          <p:nvPr/>
        </p:nvCxnSpPr>
        <p:spPr>
          <a:xfrm>
            <a:off x="8182267" y="3423022"/>
            <a:ext cx="1077275" cy="17877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9439542" y="1605326"/>
                <a:ext cx="632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42" y="1605326"/>
                <a:ext cx="63210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4918"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9435288" y="1858101"/>
                <a:ext cx="6363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288" y="1858101"/>
                <a:ext cx="63635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9426534" y="2256524"/>
                <a:ext cx="632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534" y="2256524"/>
                <a:ext cx="63210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9422280" y="2509299"/>
                <a:ext cx="6363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80" y="2509299"/>
                <a:ext cx="636355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9444537" y="4680877"/>
                <a:ext cx="1284766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𝑏𝑎𝑐𝑘𝑔𝑟𝑜𝑢𝑛𝑑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537" y="4680877"/>
                <a:ext cx="1284766" cy="391902"/>
              </a:xfrm>
              <a:prstGeom prst="rect">
                <a:avLst/>
              </a:prstGeom>
              <a:blipFill rotWithShape="0">
                <a:blip r:embed="rId7"/>
                <a:stretch>
                  <a:fillRect t="-4688" r="-142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9429260" y="4978598"/>
                <a:ext cx="907557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𝑜𝑏𝑗𝑒𝑐𝑡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978598"/>
                <a:ext cx="907557" cy="391646"/>
              </a:xfrm>
              <a:prstGeom prst="rect">
                <a:avLst/>
              </a:prstGeom>
              <a:blipFill rotWithShape="0">
                <a:blip r:embed="rId8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1437842" y="4912075"/>
            <a:ext cx="784497" cy="8752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1437841" y="4066032"/>
            <a:ext cx="784497" cy="7785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4235436" y="4628571"/>
                <a:ext cx="468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36" y="4628571"/>
                <a:ext cx="468050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4235436" y="5478776"/>
                <a:ext cx="468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36" y="5478776"/>
                <a:ext cx="4680504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弧形接點 88"/>
          <p:cNvCxnSpPr>
            <a:stCxn id="86" idx="3"/>
            <a:endCxn id="87" idx="1"/>
          </p:cNvCxnSpPr>
          <p:nvPr/>
        </p:nvCxnSpPr>
        <p:spPr>
          <a:xfrm>
            <a:off x="2222338" y="4455331"/>
            <a:ext cx="2013098" cy="40407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弧形接點 91"/>
          <p:cNvCxnSpPr>
            <a:endCxn id="88" idx="1"/>
          </p:cNvCxnSpPr>
          <p:nvPr/>
        </p:nvCxnSpPr>
        <p:spPr>
          <a:xfrm>
            <a:off x="2466178" y="5227320"/>
            <a:ext cx="1769258" cy="4822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橢圓 94"/>
          <p:cNvSpPr/>
          <p:nvPr/>
        </p:nvSpPr>
        <p:spPr>
          <a:xfrm>
            <a:off x="9242280" y="31150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9242280" y="343524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9242280" y="377501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9242280" y="40912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9439542" y="3020425"/>
                <a:ext cx="632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42" y="3020425"/>
                <a:ext cx="632101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9435288" y="3273200"/>
                <a:ext cx="6363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288" y="3273200"/>
                <a:ext cx="636355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9426534" y="3671623"/>
                <a:ext cx="632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534" y="3671623"/>
                <a:ext cx="632101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9422280" y="3924398"/>
                <a:ext cx="6363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80" y="3924398"/>
                <a:ext cx="636355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>
            <a:stCxn id="19" idx="6"/>
            <a:endCxn id="95" idx="2"/>
          </p:cNvCxnSpPr>
          <p:nvPr/>
        </p:nvCxnSpPr>
        <p:spPr>
          <a:xfrm>
            <a:off x="8171185" y="2112590"/>
            <a:ext cx="1071095" cy="10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20" idx="6"/>
            <a:endCxn id="95" idx="2"/>
          </p:cNvCxnSpPr>
          <p:nvPr/>
        </p:nvCxnSpPr>
        <p:spPr>
          <a:xfrm>
            <a:off x="8171185" y="2432742"/>
            <a:ext cx="1071095" cy="772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21" idx="6"/>
            <a:endCxn id="95" idx="2"/>
          </p:cNvCxnSpPr>
          <p:nvPr/>
        </p:nvCxnSpPr>
        <p:spPr>
          <a:xfrm>
            <a:off x="8171185" y="2772513"/>
            <a:ext cx="1071095" cy="432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22" idx="6"/>
            <a:endCxn id="95" idx="2"/>
          </p:cNvCxnSpPr>
          <p:nvPr/>
        </p:nvCxnSpPr>
        <p:spPr>
          <a:xfrm flipV="1">
            <a:off x="8182267" y="3205091"/>
            <a:ext cx="1060013" cy="217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9" idx="7"/>
            <a:endCxn id="96" idx="2"/>
          </p:cNvCxnSpPr>
          <p:nvPr/>
        </p:nvCxnSpPr>
        <p:spPr>
          <a:xfrm>
            <a:off x="8144825" y="2048950"/>
            <a:ext cx="1097455" cy="1476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20" idx="6"/>
            <a:endCxn id="96" idx="2"/>
          </p:cNvCxnSpPr>
          <p:nvPr/>
        </p:nvCxnSpPr>
        <p:spPr>
          <a:xfrm>
            <a:off x="8171185" y="2432742"/>
            <a:ext cx="1071095" cy="10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21" idx="6"/>
            <a:endCxn id="96" idx="2"/>
          </p:cNvCxnSpPr>
          <p:nvPr/>
        </p:nvCxnSpPr>
        <p:spPr>
          <a:xfrm>
            <a:off x="8171185" y="2772513"/>
            <a:ext cx="1071095" cy="75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22" idx="6"/>
            <a:endCxn id="96" idx="2"/>
          </p:cNvCxnSpPr>
          <p:nvPr/>
        </p:nvCxnSpPr>
        <p:spPr>
          <a:xfrm>
            <a:off x="8182267" y="3423022"/>
            <a:ext cx="1060013" cy="102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stCxn id="19" idx="6"/>
            <a:endCxn id="97" idx="2"/>
          </p:cNvCxnSpPr>
          <p:nvPr/>
        </p:nvCxnSpPr>
        <p:spPr>
          <a:xfrm>
            <a:off x="8171185" y="2112590"/>
            <a:ext cx="1071095" cy="1752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20" idx="6"/>
            <a:endCxn id="97" idx="2"/>
          </p:cNvCxnSpPr>
          <p:nvPr/>
        </p:nvCxnSpPr>
        <p:spPr>
          <a:xfrm>
            <a:off x="8171185" y="2432742"/>
            <a:ext cx="1071095" cy="1432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21" idx="6"/>
            <a:endCxn id="97" idx="2"/>
          </p:cNvCxnSpPr>
          <p:nvPr/>
        </p:nvCxnSpPr>
        <p:spPr>
          <a:xfrm>
            <a:off x="8171185" y="2772513"/>
            <a:ext cx="1071095" cy="10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22" idx="6"/>
            <a:endCxn id="97" idx="2"/>
          </p:cNvCxnSpPr>
          <p:nvPr/>
        </p:nvCxnSpPr>
        <p:spPr>
          <a:xfrm>
            <a:off x="8182267" y="3423022"/>
            <a:ext cx="1060013" cy="44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stCxn id="19" idx="6"/>
            <a:endCxn id="98" idx="2"/>
          </p:cNvCxnSpPr>
          <p:nvPr/>
        </p:nvCxnSpPr>
        <p:spPr>
          <a:xfrm>
            <a:off x="8171185" y="2112590"/>
            <a:ext cx="1071095" cy="2068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20" idx="6"/>
            <a:endCxn id="98" idx="2"/>
          </p:cNvCxnSpPr>
          <p:nvPr/>
        </p:nvCxnSpPr>
        <p:spPr>
          <a:xfrm>
            <a:off x="8171185" y="2432742"/>
            <a:ext cx="1071095" cy="1748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21" idx="6"/>
            <a:endCxn id="98" idx="2"/>
          </p:cNvCxnSpPr>
          <p:nvPr/>
        </p:nvCxnSpPr>
        <p:spPr>
          <a:xfrm>
            <a:off x="8171185" y="2772513"/>
            <a:ext cx="1071095" cy="1408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22" idx="6"/>
            <a:endCxn id="98" idx="2"/>
          </p:cNvCxnSpPr>
          <p:nvPr/>
        </p:nvCxnSpPr>
        <p:spPr>
          <a:xfrm>
            <a:off x="8182267" y="3423022"/>
            <a:ext cx="1060013" cy="758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 rot="5400000">
            <a:off x="11028223" y="2291156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 rot="5400000">
            <a:off x="9682956" y="5430476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橢圓 154"/>
          <p:cNvSpPr/>
          <p:nvPr/>
        </p:nvSpPr>
        <p:spPr>
          <a:xfrm>
            <a:off x="9242280" y="5830722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/>
          <p:cNvSpPr/>
          <p:nvPr/>
        </p:nvSpPr>
        <p:spPr>
          <a:xfrm>
            <a:off x="9242280" y="6146940"/>
            <a:ext cx="180000" cy="18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9427275" y="5707036"/>
                <a:ext cx="1284766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𝑏𝑎𝑐𝑘𝑔𝑟𝑜𝑢𝑛𝑑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275" y="5707036"/>
                <a:ext cx="1284766" cy="391902"/>
              </a:xfrm>
              <a:prstGeom prst="rect">
                <a:avLst/>
              </a:prstGeom>
              <a:blipFill rotWithShape="0">
                <a:blip r:embed="rId15"/>
                <a:stretch>
                  <a:fillRect t="-4688" r="-1422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/>
              <p:cNvSpPr/>
              <p:nvPr/>
            </p:nvSpPr>
            <p:spPr>
              <a:xfrm>
                <a:off x="9411998" y="6004757"/>
                <a:ext cx="907557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𝑜𝑏𝑗𝑒𝑐𝑡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矩形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998" y="6004757"/>
                <a:ext cx="907557" cy="391646"/>
              </a:xfrm>
              <a:prstGeom prst="rect">
                <a:avLst/>
              </a:prstGeom>
              <a:blipFill rotWithShape="0">
                <a:blip r:embed="rId16"/>
                <a:stretch>
                  <a:fillRect t="-4688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直線單箭頭接點 158"/>
          <p:cNvCxnSpPr>
            <a:stCxn id="19" idx="5"/>
            <a:endCxn id="155" idx="1"/>
          </p:cNvCxnSpPr>
          <p:nvPr/>
        </p:nvCxnSpPr>
        <p:spPr>
          <a:xfrm>
            <a:off x="8144825" y="2176230"/>
            <a:ext cx="1123815" cy="368085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>
            <a:stCxn id="20" idx="5"/>
            <a:endCxn id="155" idx="1"/>
          </p:cNvCxnSpPr>
          <p:nvPr/>
        </p:nvCxnSpPr>
        <p:spPr>
          <a:xfrm>
            <a:off x="8144825" y="2496382"/>
            <a:ext cx="1123815" cy="33607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22" idx="6"/>
            <a:endCxn id="155" idx="1"/>
          </p:cNvCxnSpPr>
          <p:nvPr/>
        </p:nvCxnSpPr>
        <p:spPr>
          <a:xfrm>
            <a:off x="8182267" y="3423022"/>
            <a:ext cx="1086373" cy="24340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>
            <a:stCxn id="21" idx="6"/>
            <a:endCxn id="155" idx="1"/>
          </p:cNvCxnSpPr>
          <p:nvPr/>
        </p:nvCxnSpPr>
        <p:spPr>
          <a:xfrm>
            <a:off x="8171185" y="2772513"/>
            <a:ext cx="1097455" cy="308456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22" idx="6"/>
            <a:endCxn id="156" idx="2"/>
          </p:cNvCxnSpPr>
          <p:nvPr/>
        </p:nvCxnSpPr>
        <p:spPr>
          <a:xfrm>
            <a:off x="8182267" y="3423022"/>
            <a:ext cx="1060013" cy="281391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21" idx="7"/>
            <a:endCxn id="156" idx="3"/>
          </p:cNvCxnSpPr>
          <p:nvPr/>
        </p:nvCxnSpPr>
        <p:spPr>
          <a:xfrm>
            <a:off x="8144825" y="2708873"/>
            <a:ext cx="1123815" cy="35917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20" idx="7"/>
            <a:endCxn id="156" idx="2"/>
          </p:cNvCxnSpPr>
          <p:nvPr/>
        </p:nvCxnSpPr>
        <p:spPr>
          <a:xfrm>
            <a:off x="8144825" y="2369102"/>
            <a:ext cx="1097455" cy="386783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19" idx="6"/>
            <a:endCxn id="156" idx="2"/>
          </p:cNvCxnSpPr>
          <p:nvPr/>
        </p:nvCxnSpPr>
        <p:spPr>
          <a:xfrm>
            <a:off x="8171185" y="2112590"/>
            <a:ext cx="1071095" cy="41243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/>
          <p:cNvSpPr/>
          <p:nvPr/>
        </p:nvSpPr>
        <p:spPr>
          <a:xfrm>
            <a:off x="9133840" y="1619675"/>
            <a:ext cx="1341120" cy="12997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9133840" y="3091275"/>
            <a:ext cx="1341120" cy="1226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9215093" y="4680877"/>
            <a:ext cx="1514210" cy="7553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9215093" y="5677523"/>
            <a:ext cx="1514210" cy="7553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/>
              <p:cNvSpPr txBox="1"/>
              <p:nvPr/>
            </p:nvSpPr>
            <p:spPr>
              <a:xfrm>
                <a:off x="10281115" y="1597474"/>
                <a:ext cx="1768871" cy="335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𝑃𝑟𝑒𝑑𝑖𝑐𝑡𝑒𝑑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文字方塊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115" y="1597474"/>
                <a:ext cx="1768871" cy="33583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/>
              <p:cNvSpPr txBox="1"/>
              <p:nvPr/>
            </p:nvSpPr>
            <p:spPr>
              <a:xfrm>
                <a:off x="10319555" y="3071160"/>
                <a:ext cx="1768871" cy="335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𝑃𝑟𝑒𝑑𝑖𝑐𝑡𝑒𝑑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文字方塊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555" y="3071160"/>
                <a:ext cx="1768871" cy="33583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文字方塊 189"/>
          <p:cNvSpPr txBox="1"/>
          <p:nvPr/>
        </p:nvSpPr>
        <p:spPr>
          <a:xfrm rot="5400000">
            <a:off x="9611963" y="2799476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文字方塊 193"/>
          <p:cNvSpPr txBox="1"/>
          <p:nvPr/>
        </p:nvSpPr>
        <p:spPr>
          <a:xfrm rot="5400000">
            <a:off x="11358165" y="5185239"/>
            <a:ext cx="4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194"/>
              <p:cNvSpPr txBox="1"/>
              <p:nvPr/>
            </p:nvSpPr>
            <p:spPr>
              <a:xfrm>
                <a:off x="10609868" y="4642764"/>
                <a:ext cx="1768871" cy="335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𝑃𝑟𝑒𝑑𝑖𝑐𝑡𝑒𝑑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5" name="文字方塊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68" y="4642764"/>
                <a:ext cx="1768871" cy="33583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字方塊 195"/>
              <p:cNvSpPr txBox="1"/>
              <p:nvPr/>
            </p:nvSpPr>
            <p:spPr>
              <a:xfrm>
                <a:off x="10557326" y="5677523"/>
                <a:ext cx="1768871" cy="335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𝑃𝑟𝑒𝑑𝑖𝑐𝑡𝑒𝑑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𝑏𝑜𝑥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文字方塊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326" y="5677523"/>
                <a:ext cx="1768871" cy="33583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6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pPr algn="ctr"/>
            <a:r>
              <a:rPr lang="zh-TW" altLang="en-US" dirty="0"/>
              <a:t>物件偵測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65" y="850462"/>
            <a:ext cx="9528536" cy="269958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102016" y="3442742"/>
            <a:ext cx="854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最後輸出</a:t>
            </a:r>
            <a:r>
              <a:rPr lang="zh-TW" altLang="en-US" sz="2400" dirty="0" smtClean="0"/>
              <a:t>預測</a:t>
            </a:r>
            <a:r>
              <a:rPr lang="en-US" altLang="zh-TW" sz="2400" dirty="0" smtClean="0"/>
              <a:t>5</a:t>
            </a:r>
            <a:r>
              <a:rPr lang="zh-TW" altLang="en-US" sz="2400" dirty="0" smtClean="0"/>
              <a:t>個</a:t>
            </a:r>
            <a:r>
              <a:rPr lang="zh-TW" altLang="en-US" sz="2400" dirty="0"/>
              <a:t>物件</a:t>
            </a:r>
            <a:r>
              <a:rPr lang="zh-TW" altLang="en-US" sz="2400" dirty="0" smtClean="0"/>
              <a:t>框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Boundary </a:t>
            </a:r>
            <a:r>
              <a:rPr lang="en-US" altLang="zh-TW" sz="2400" dirty="0"/>
              <a:t>Box</a:t>
            </a:r>
            <a:r>
              <a:rPr lang="zh-TW" altLang="en-US" sz="2400" dirty="0"/>
              <a:t>輸出的特徵圖大小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r>
              <a:rPr lang="en-US" altLang="zh-TW" sz="2400" dirty="0" smtClean="0"/>
              <a:t>batch </a:t>
            </a:r>
            <a:r>
              <a:rPr lang="en-US" altLang="zh-TW" sz="2400" dirty="0"/>
              <a:t>* </a:t>
            </a:r>
            <a:r>
              <a:rPr lang="en-US" altLang="zh-TW" sz="2400" dirty="0" smtClean="0"/>
              <a:t>(6</a:t>
            </a:r>
            <a:r>
              <a:rPr lang="zh-TW" altLang="en-US" sz="2400" dirty="0" smtClean="0"/>
              <a:t>*</a:t>
            </a:r>
            <a:r>
              <a:rPr lang="en-US" altLang="zh-TW" sz="2400" dirty="0"/>
              <a:t>4)=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24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Class Confidence</a:t>
            </a:r>
            <a:r>
              <a:rPr lang="zh-TW" altLang="en-US" sz="2400" dirty="0" smtClean="0"/>
              <a:t>輸出</a:t>
            </a:r>
            <a:r>
              <a:rPr lang="zh-TW" altLang="en-US" sz="2400" dirty="0"/>
              <a:t>的特徵圖大小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r>
              <a:rPr lang="en-US" altLang="zh-TW" sz="2400" dirty="0" smtClean="0"/>
              <a:t>batch </a:t>
            </a:r>
            <a:r>
              <a:rPr lang="en-US" altLang="zh-TW" sz="2400" dirty="0"/>
              <a:t>* </a:t>
            </a:r>
            <a:r>
              <a:rPr lang="en-US" altLang="zh-TW" sz="2400" dirty="0" smtClean="0"/>
              <a:t>(6</a:t>
            </a:r>
            <a:r>
              <a:rPr lang="zh-TW" altLang="en-US" sz="2400" dirty="0" smtClean="0"/>
              <a:t>*</a:t>
            </a:r>
            <a:r>
              <a:rPr lang="en-US" altLang="zh-TW" sz="2400" dirty="0" smtClean="0"/>
              <a:t>(n_class+1))</a:t>
            </a:r>
            <a:r>
              <a:rPr lang="en-US" altLang="zh-TW" sz="2400" dirty="0"/>
              <a:t> 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(6*5)</a:t>
            </a:r>
            <a:r>
              <a:rPr lang="en-US" altLang="zh-TW" sz="2400" dirty="0"/>
              <a:t> 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30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31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08" y="0"/>
            <a:ext cx="684209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18" y="2170430"/>
            <a:ext cx="3714750" cy="46101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1652993" y="2814320"/>
            <a:ext cx="1737360" cy="3108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1652993" y="6780530"/>
            <a:ext cx="1737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00" y="-36610"/>
            <a:ext cx="9528536" cy="269958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153155" y="3013590"/>
            <a:ext cx="4728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最後輸出</a:t>
            </a:r>
            <a:r>
              <a:rPr lang="zh-TW" altLang="en-US" sz="2400" dirty="0" smtClean="0"/>
              <a:t>預測</a:t>
            </a:r>
            <a:r>
              <a:rPr lang="en-US" altLang="zh-TW" sz="2400" dirty="0"/>
              <a:t>6</a:t>
            </a:r>
            <a:r>
              <a:rPr lang="zh-TW" altLang="en-US" sz="2400" dirty="0" smtClean="0"/>
              <a:t>個</a:t>
            </a:r>
            <a:r>
              <a:rPr lang="zh-TW" altLang="en-US" sz="2400" dirty="0"/>
              <a:t>物件</a:t>
            </a:r>
            <a:r>
              <a:rPr lang="zh-TW" altLang="en-US" sz="2400" dirty="0" smtClean="0"/>
              <a:t>框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Boundary </a:t>
            </a:r>
            <a:r>
              <a:rPr lang="en-US" altLang="zh-TW" sz="2400" dirty="0"/>
              <a:t>Box</a:t>
            </a:r>
            <a:r>
              <a:rPr lang="zh-TW" altLang="en-US" sz="2400" dirty="0"/>
              <a:t>輸出的特徵圖大小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r>
              <a:rPr lang="en-US" altLang="zh-TW" sz="2400" dirty="0" smtClean="0"/>
              <a:t>batch </a:t>
            </a:r>
            <a:r>
              <a:rPr lang="en-US" altLang="zh-TW" sz="2400" dirty="0"/>
              <a:t>* </a:t>
            </a:r>
            <a:r>
              <a:rPr lang="en-US" altLang="zh-TW" sz="2400" dirty="0" smtClean="0"/>
              <a:t>(6</a:t>
            </a:r>
            <a:r>
              <a:rPr lang="zh-TW" altLang="en-US" sz="2400" dirty="0" smtClean="0"/>
              <a:t>*</a:t>
            </a:r>
            <a:r>
              <a:rPr lang="en-US" altLang="zh-TW" sz="2400" dirty="0"/>
              <a:t>4)=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24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Class Confidence</a:t>
            </a:r>
            <a:r>
              <a:rPr lang="zh-TW" altLang="en-US" sz="2400" dirty="0" smtClean="0"/>
              <a:t>輸出</a:t>
            </a:r>
            <a:r>
              <a:rPr lang="zh-TW" altLang="en-US" sz="2400" dirty="0"/>
              <a:t>的特徵圖大小</a:t>
            </a:r>
            <a:r>
              <a:rPr lang="zh-TW" altLang="en-US" sz="2400" dirty="0" smtClean="0"/>
              <a:t>為</a:t>
            </a:r>
            <a:endParaRPr lang="en-US" altLang="zh-TW" sz="2400" dirty="0" smtClean="0"/>
          </a:p>
          <a:p>
            <a:r>
              <a:rPr lang="en-US" altLang="zh-TW" sz="2400" dirty="0" smtClean="0"/>
              <a:t>batch </a:t>
            </a:r>
            <a:r>
              <a:rPr lang="en-US" altLang="zh-TW" sz="2400" dirty="0"/>
              <a:t>* </a:t>
            </a:r>
            <a:r>
              <a:rPr lang="en-US" altLang="zh-TW" sz="2400" dirty="0" smtClean="0"/>
              <a:t>(6</a:t>
            </a:r>
            <a:r>
              <a:rPr lang="zh-TW" altLang="en-US" sz="2400" dirty="0" smtClean="0"/>
              <a:t>*</a:t>
            </a:r>
            <a:r>
              <a:rPr lang="en-US" altLang="zh-TW" sz="2400" dirty="0" smtClean="0"/>
              <a:t>(n_class+1))</a:t>
            </a:r>
            <a:r>
              <a:rPr lang="en-US" altLang="zh-TW" sz="2400" dirty="0"/>
              <a:t> 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(6*5)</a:t>
            </a:r>
            <a:r>
              <a:rPr lang="en-US" altLang="zh-TW" sz="2400" dirty="0"/>
              <a:t> =</a:t>
            </a:r>
            <a:r>
              <a:rPr lang="zh-TW" altLang="en-US" sz="2400" dirty="0"/>
              <a:t> </a:t>
            </a:r>
            <a:r>
              <a:rPr lang="en-US" altLang="zh-TW" sz="2400" dirty="0"/>
              <a:t>batch * </a:t>
            </a:r>
            <a:r>
              <a:rPr lang="en-US" altLang="zh-TW" sz="2400" dirty="0" smtClean="0"/>
              <a:t>30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33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Elan_offical_1">
  <a:themeElements>
    <a:clrScheme name="ELAN">
      <a:dk1>
        <a:srgbClr val="174567"/>
      </a:dk1>
      <a:lt1>
        <a:sysClr val="window" lastClr="FFFFFF"/>
      </a:lt1>
      <a:dk2>
        <a:srgbClr val="226597"/>
      </a:dk2>
      <a:lt2>
        <a:srgbClr val="5AA8BA"/>
      </a:lt2>
      <a:accent1>
        <a:srgbClr val="226597"/>
      </a:accent1>
      <a:accent2>
        <a:srgbClr val="BCDDEA"/>
      </a:accent2>
      <a:accent3>
        <a:srgbClr val="87C0CD"/>
      </a:accent3>
      <a:accent4>
        <a:srgbClr val="D4EFF2"/>
      </a:accent4>
      <a:accent5>
        <a:srgbClr val="FFCD3F"/>
      </a:accent5>
      <a:accent6>
        <a:srgbClr val="FF7058"/>
      </a:accent6>
      <a:hlink>
        <a:srgbClr val="5AA8BA"/>
      </a:hlink>
      <a:folHlink>
        <a:srgbClr val="174567"/>
      </a:folHlink>
    </a:clrScheme>
    <a:fontScheme name="ELAN">
      <a:majorFont>
        <a:latin typeface="Malgun Gothic"/>
        <a:ea typeface="微軟正黑體"/>
        <a:cs typeface=""/>
      </a:majorFont>
      <a:minorFont>
        <a:latin typeface="Malgun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offical_1" id="{332A494B-E58A-4F9C-B363-6181245B2500}" vid="{9B141AF5-CA3F-475F-A25B-70D355CE2EC0}"/>
    </a:ext>
  </a:extLst>
</a:theme>
</file>

<file path=ppt/theme/theme3.xml><?xml version="1.0" encoding="utf-8"?>
<a:theme xmlns:a="http://schemas.openxmlformats.org/drawingml/2006/main" name="1_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0000"/>
      </a:hlink>
      <a:folHlink>
        <a:srgbClr val="000000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lan_cu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n_cute" id="{FF8741B8-EDCE-4455-9F86-075CCB984380}" vid="{F37D2246-8A9B-4B1F-A722-FF88679CB1EF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19076</TotalTime>
  <Words>851</Words>
  <Application>Microsoft Office PowerPoint</Application>
  <PresentationFormat>寬螢幕</PresentationFormat>
  <Paragraphs>381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21</vt:i4>
      </vt:variant>
    </vt:vector>
  </HeadingPairs>
  <TitlesOfParts>
    <vt:vector size="39" baseType="lpstr">
      <vt:lpstr>Malgun Gothic</vt:lpstr>
      <vt:lpstr>Microsoft YaHei UI Light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Wingdings 2</vt:lpstr>
      <vt:lpstr>佈景主題2</vt:lpstr>
      <vt:lpstr>Elan_offical_1</vt:lpstr>
      <vt:lpstr>1_Office 佈景主題</vt:lpstr>
      <vt:lpstr>2_Office 佈景主題</vt:lpstr>
      <vt:lpstr>Office 佈景主題</vt:lpstr>
      <vt:lpstr>Elan_cute</vt:lpstr>
      <vt:lpstr>深度學習 Pytorch手把手實作 物件偵測</vt:lpstr>
      <vt:lpstr>Introduction</vt:lpstr>
      <vt:lpstr>Deep Learning: Feature Extractor</vt:lpstr>
      <vt:lpstr>物件偵測</vt:lpstr>
      <vt:lpstr>物件偵測</vt:lpstr>
      <vt:lpstr>上述的架構會有問題</vt:lpstr>
      <vt:lpstr>預測框增加到B個</vt:lpstr>
      <vt:lpstr>物件偵測</vt:lpstr>
      <vt:lpstr>PowerPoint 簡報</vt:lpstr>
      <vt:lpstr>Objection Detection </vt:lpstr>
      <vt:lpstr>問題</vt:lpstr>
      <vt:lpstr>YOLOv1的detector怎麼處理</vt:lpstr>
      <vt:lpstr>YOLOv1的detector怎麼處理</vt:lpstr>
      <vt:lpstr>YOLOv1的detector怎麼處理</vt:lpstr>
      <vt:lpstr>YOLOv1 loss function</vt:lpstr>
      <vt:lpstr>是不是有物件</vt:lpstr>
      <vt:lpstr>是不是有物件</vt:lpstr>
      <vt:lpstr>SSD detector</vt:lpstr>
      <vt:lpstr>SSD vs YOLO</vt:lpstr>
      <vt:lpstr>SSD vs YOLO</vt:lpstr>
      <vt:lpstr>SSD vs YOLO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chih-sheng Huang</cp:lastModifiedBy>
  <cp:revision>562</cp:revision>
  <dcterms:created xsi:type="dcterms:W3CDTF">2018-12-11T06:02:23Z</dcterms:created>
  <dcterms:modified xsi:type="dcterms:W3CDTF">2021-07-20T05:00:57Z</dcterms:modified>
</cp:coreProperties>
</file>